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60" r:id="rId3"/>
    <p:sldId id="261" r:id="rId4"/>
    <p:sldId id="262" r:id="rId5"/>
    <p:sldId id="263" r:id="rId6"/>
    <p:sldId id="281" r:id="rId7"/>
    <p:sldId id="264" r:id="rId8"/>
    <p:sldId id="280" r:id="rId9"/>
    <p:sldId id="265" r:id="rId10"/>
    <p:sldId id="282" r:id="rId11"/>
    <p:sldId id="283" r:id="rId12"/>
    <p:sldId id="269" r:id="rId13"/>
    <p:sldId id="285" r:id="rId14"/>
    <p:sldId id="284" r:id="rId15"/>
    <p:sldId id="286" r:id="rId16"/>
    <p:sldId id="275" r:id="rId17"/>
    <p:sldId id="290" r:id="rId18"/>
    <p:sldId id="287" r:id="rId19"/>
    <p:sldId id="288" r:id="rId2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tachee de direction" initials="Add" lastIdx="1" clrIdx="0">
    <p:extLst>
      <p:ext uri="{19B8F6BF-5375-455C-9EA6-DF929625EA0E}">
        <p15:presenceInfo xmlns:p15="http://schemas.microsoft.com/office/powerpoint/2012/main" userId="Attachee de direc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B5C4"/>
    <a:srgbClr val="FF9900"/>
    <a:srgbClr val="E66F0C"/>
    <a:srgbClr val="DD8047"/>
    <a:srgbClr val="E3880F"/>
    <a:srgbClr val="E8690A"/>
    <a:srgbClr val="FFDB8F"/>
    <a:srgbClr val="F2BD00"/>
    <a:srgbClr val="F2C000"/>
    <a:srgbClr val="F2B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2" autoAdjust="0"/>
    <p:restoredTop sz="94660"/>
  </p:normalViewPr>
  <p:slideViewPr>
    <p:cSldViewPr>
      <p:cViewPr varScale="1">
        <p:scale>
          <a:sx n="84" d="100"/>
          <a:sy n="84" d="100"/>
        </p:scale>
        <p:origin x="8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A83177DB-D806-4A74-A13F-E9B53C116E25}" type="datetimeFigureOut">
              <a:rPr lang="fr-FR" smtClean="0"/>
              <a:pPr/>
              <a:t>08/03/2021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9405A19F-425C-4996-A9E1-4553520E5C4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05A19F-425C-4996-A9E1-4553520E5C40}" type="slidenum">
              <a:rPr lang="fr-FR" smtClean="0"/>
              <a:pPr/>
              <a:t>1</a:t>
            </a:fld>
            <a:endParaRPr lang="fr-FR" dirty="0"/>
          </a:p>
        </p:txBody>
      </p:sp>
    </p:spTree>
    <p:extLst>
      <p:ext uri="{BB962C8B-B14F-4D97-AF65-F5344CB8AC3E}">
        <p14:creationId xmlns:p14="http://schemas.microsoft.com/office/powerpoint/2010/main" val="371351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405A19F-425C-4996-A9E1-4553520E5C40}" type="slidenum">
              <a:rPr lang="fr-FR" smtClean="0"/>
              <a:pPr/>
              <a:t>14</a:t>
            </a:fld>
            <a:endParaRPr lang="fr-FR"/>
          </a:p>
        </p:txBody>
      </p:sp>
    </p:spTree>
    <p:extLst>
      <p:ext uri="{BB962C8B-B14F-4D97-AF65-F5344CB8AC3E}">
        <p14:creationId xmlns:p14="http://schemas.microsoft.com/office/powerpoint/2010/main" val="2548225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405A19F-425C-4996-A9E1-4553520E5C40}" type="slidenum">
              <a:rPr lang="fr-FR" smtClean="0"/>
              <a:pPr/>
              <a:t>16</a:t>
            </a:fld>
            <a:endParaRPr lang="fr-FR"/>
          </a:p>
        </p:txBody>
      </p:sp>
    </p:spTree>
    <p:extLst>
      <p:ext uri="{BB962C8B-B14F-4D97-AF65-F5344CB8AC3E}">
        <p14:creationId xmlns:p14="http://schemas.microsoft.com/office/powerpoint/2010/main" val="2688937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405A19F-425C-4996-A9E1-4553520E5C40}" type="slidenum">
              <a:rPr lang="fr-FR" smtClean="0"/>
              <a:pPr/>
              <a:t>17</a:t>
            </a:fld>
            <a:endParaRPr lang="fr-FR"/>
          </a:p>
        </p:txBody>
      </p:sp>
    </p:spTree>
    <p:extLst>
      <p:ext uri="{BB962C8B-B14F-4D97-AF65-F5344CB8AC3E}">
        <p14:creationId xmlns:p14="http://schemas.microsoft.com/office/powerpoint/2010/main" val="3797407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405A19F-425C-4996-A9E1-4553520E5C40}" type="slidenum">
              <a:rPr lang="fr-FR" smtClean="0"/>
              <a:pPr/>
              <a:t>18</a:t>
            </a:fld>
            <a:endParaRPr lang="fr-FR"/>
          </a:p>
        </p:txBody>
      </p:sp>
    </p:spTree>
    <p:extLst>
      <p:ext uri="{BB962C8B-B14F-4D97-AF65-F5344CB8AC3E}">
        <p14:creationId xmlns:p14="http://schemas.microsoft.com/office/powerpoint/2010/main" val="132570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405A19F-425C-4996-A9E1-4553520E5C40}" type="slidenum">
              <a:rPr lang="fr-FR" smtClean="0"/>
              <a:pPr/>
              <a:t>19</a:t>
            </a:fld>
            <a:endParaRPr lang="fr-FR"/>
          </a:p>
        </p:txBody>
      </p:sp>
    </p:spTree>
    <p:extLst>
      <p:ext uri="{BB962C8B-B14F-4D97-AF65-F5344CB8AC3E}">
        <p14:creationId xmlns:p14="http://schemas.microsoft.com/office/powerpoint/2010/main" val="3781693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05A19F-425C-4996-A9E1-4553520E5C40}" type="slidenum">
              <a:rPr lang="fr-FR" smtClean="0"/>
              <a:pPr/>
              <a:t>2</a:t>
            </a:fld>
            <a:endParaRPr lang="fr-FR" dirty="0"/>
          </a:p>
        </p:txBody>
      </p:sp>
    </p:spTree>
    <p:extLst>
      <p:ext uri="{BB962C8B-B14F-4D97-AF65-F5344CB8AC3E}">
        <p14:creationId xmlns:p14="http://schemas.microsoft.com/office/powerpoint/2010/main" val="165343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405A19F-425C-4996-A9E1-4553520E5C40}" type="slidenum">
              <a:rPr lang="fr-FR" smtClean="0"/>
              <a:pPr/>
              <a:t>3</a:t>
            </a:fld>
            <a:endParaRPr lang="fr-FR"/>
          </a:p>
        </p:txBody>
      </p:sp>
    </p:spTree>
    <p:extLst>
      <p:ext uri="{BB962C8B-B14F-4D97-AF65-F5344CB8AC3E}">
        <p14:creationId xmlns:p14="http://schemas.microsoft.com/office/powerpoint/2010/main" val="425261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05A19F-425C-4996-A9E1-4553520E5C40}" type="slidenum">
              <a:rPr lang="fr-FR" smtClean="0"/>
              <a:pPr/>
              <a:t>4</a:t>
            </a:fld>
            <a:endParaRPr lang="fr-FR" dirty="0"/>
          </a:p>
        </p:txBody>
      </p:sp>
    </p:spTree>
    <p:extLst>
      <p:ext uri="{BB962C8B-B14F-4D97-AF65-F5344CB8AC3E}">
        <p14:creationId xmlns:p14="http://schemas.microsoft.com/office/powerpoint/2010/main" val="268431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05A19F-425C-4996-A9E1-4553520E5C40}" type="slidenum">
              <a:rPr lang="fr-FR" smtClean="0"/>
              <a:pPr/>
              <a:t>5</a:t>
            </a:fld>
            <a:endParaRPr lang="fr-FR" dirty="0"/>
          </a:p>
        </p:txBody>
      </p:sp>
    </p:spTree>
    <p:extLst>
      <p:ext uri="{BB962C8B-B14F-4D97-AF65-F5344CB8AC3E}">
        <p14:creationId xmlns:p14="http://schemas.microsoft.com/office/powerpoint/2010/main" val="138909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405A19F-425C-4996-A9E1-4553520E5C40}" type="slidenum">
              <a:rPr lang="fr-FR" smtClean="0"/>
              <a:pPr/>
              <a:t>7</a:t>
            </a:fld>
            <a:endParaRPr lang="fr-FR"/>
          </a:p>
        </p:txBody>
      </p:sp>
    </p:spTree>
    <p:extLst>
      <p:ext uri="{BB962C8B-B14F-4D97-AF65-F5344CB8AC3E}">
        <p14:creationId xmlns:p14="http://schemas.microsoft.com/office/powerpoint/2010/main" val="138941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405A19F-425C-4996-A9E1-4553520E5C40}" type="slidenum">
              <a:rPr lang="fr-FR" smtClean="0"/>
              <a:pPr/>
              <a:t>9</a:t>
            </a:fld>
            <a:endParaRPr lang="fr-FR"/>
          </a:p>
        </p:txBody>
      </p:sp>
    </p:spTree>
    <p:extLst>
      <p:ext uri="{BB962C8B-B14F-4D97-AF65-F5344CB8AC3E}">
        <p14:creationId xmlns:p14="http://schemas.microsoft.com/office/powerpoint/2010/main" val="132871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05A19F-425C-4996-A9E1-4553520E5C40}" type="slidenum">
              <a:rPr lang="fr-FR" smtClean="0"/>
              <a:pPr/>
              <a:t>10</a:t>
            </a:fld>
            <a:endParaRPr lang="fr-FR"/>
          </a:p>
        </p:txBody>
      </p:sp>
    </p:spTree>
    <p:extLst>
      <p:ext uri="{BB962C8B-B14F-4D97-AF65-F5344CB8AC3E}">
        <p14:creationId xmlns:p14="http://schemas.microsoft.com/office/powerpoint/2010/main" val="58203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405A19F-425C-4996-A9E1-4553520E5C40}" type="slidenum">
              <a:rPr lang="fr-FR" smtClean="0"/>
              <a:pPr/>
              <a:t>12</a:t>
            </a:fld>
            <a:endParaRPr lang="fr-FR"/>
          </a:p>
        </p:txBody>
      </p:sp>
    </p:spTree>
    <p:extLst>
      <p:ext uri="{BB962C8B-B14F-4D97-AF65-F5344CB8AC3E}">
        <p14:creationId xmlns:p14="http://schemas.microsoft.com/office/powerpoint/2010/main" val="171816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2" y="2130427"/>
            <a:ext cx="7772401" cy="1470025"/>
          </a:xfrm>
        </p:spPr>
        <p:txBody>
          <a:bodyPr/>
          <a:lstStyle/>
          <a:p>
            <a:r>
              <a:rPr lang="fr-FR"/>
              <a:t>Cliquez pour modifier le style du titre</a:t>
            </a:r>
          </a:p>
        </p:txBody>
      </p:sp>
      <p:sp>
        <p:nvSpPr>
          <p:cNvPr id="3" name="Sous-titre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160DC2A-89DB-42CD-9684-F0A5EBDEB28D}" type="datetime1">
              <a:rPr lang="fr-FR" smtClean="0"/>
              <a:t>08/03/2021</a:t>
            </a:fld>
            <a:endParaRPr lang="fr-FR"/>
          </a:p>
        </p:txBody>
      </p:sp>
      <p:sp>
        <p:nvSpPr>
          <p:cNvPr id="5" name="Espace réservé du pied de page 4"/>
          <p:cNvSpPr>
            <a:spLocks noGrp="1"/>
          </p:cNvSpPr>
          <p:nvPr>
            <p:ph type="ftr" sz="quarter" idx="11"/>
          </p:nvPr>
        </p:nvSpPr>
        <p:spPr/>
        <p:txBody>
          <a:bodyPr/>
          <a:lstStyle/>
          <a:p>
            <a:r>
              <a:rPr lang="fr-FR"/>
              <a:t>RAPPORT D'ACTIVITÉ 2017</a:t>
            </a:r>
          </a:p>
        </p:txBody>
      </p:sp>
      <p:sp>
        <p:nvSpPr>
          <p:cNvPr id="6" name="Espace réservé du numéro de diapositive 5"/>
          <p:cNvSpPr>
            <a:spLocks noGrp="1"/>
          </p:cNvSpPr>
          <p:nvPr>
            <p:ph type="sldNum" sz="quarter" idx="12"/>
          </p:nvPr>
        </p:nvSpPr>
        <p:spPr/>
        <p:txBody>
          <a:bodyPr/>
          <a:lstStyle/>
          <a:p>
            <a:fld id="{DDAA6504-B99A-43EE-91D0-ED65267B126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1F977D2-1776-4719-A592-C645032311C3}" type="datetime1">
              <a:rPr lang="fr-FR" smtClean="0"/>
              <a:t>08/03/2021</a:t>
            </a:fld>
            <a:endParaRPr lang="fr-FR"/>
          </a:p>
        </p:txBody>
      </p:sp>
      <p:sp>
        <p:nvSpPr>
          <p:cNvPr id="5" name="Espace réservé du pied de page 4"/>
          <p:cNvSpPr>
            <a:spLocks noGrp="1"/>
          </p:cNvSpPr>
          <p:nvPr>
            <p:ph type="ftr" sz="quarter" idx="11"/>
          </p:nvPr>
        </p:nvSpPr>
        <p:spPr/>
        <p:txBody>
          <a:bodyPr/>
          <a:lstStyle/>
          <a:p>
            <a:r>
              <a:rPr lang="fr-FR"/>
              <a:t>RAPPORT D'ACTIVITÉ 2017</a:t>
            </a:r>
          </a:p>
        </p:txBody>
      </p:sp>
      <p:sp>
        <p:nvSpPr>
          <p:cNvPr id="6" name="Espace réservé du numéro de diapositive 5"/>
          <p:cNvSpPr>
            <a:spLocks noGrp="1"/>
          </p:cNvSpPr>
          <p:nvPr>
            <p:ph type="sldNum" sz="quarter" idx="12"/>
          </p:nvPr>
        </p:nvSpPr>
        <p:spPr/>
        <p:txBody>
          <a:bodyPr/>
          <a:lstStyle/>
          <a:p>
            <a:fld id="{DDAA6504-B99A-43EE-91D0-ED65267B126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274639"/>
            <a:ext cx="2057399"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1" y="274639"/>
            <a:ext cx="6019799"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1163779-1718-4CA9-8B84-ACEB74E71ACF}" type="datetime1">
              <a:rPr lang="fr-FR" smtClean="0"/>
              <a:t>08/03/2021</a:t>
            </a:fld>
            <a:endParaRPr lang="fr-FR"/>
          </a:p>
        </p:txBody>
      </p:sp>
      <p:sp>
        <p:nvSpPr>
          <p:cNvPr id="5" name="Espace réservé du pied de page 4"/>
          <p:cNvSpPr>
            <a:spLocks noGrp="1"/>
          </p:cNvSpPr>
          <p:nvPr>
            <p:ph type="ftr" sz="quarter" idx="11"/>
          </p:nvPr>
        </p:nvSpPr>
        <p:spPr/>
        <p:txBody>
          <a:bodyPr/>
          <a:lstStyle/>
          <a:p>
            <a:r>
              <a:rPr lang="fr-FR"/>
              <a:t>RAPPORT D'ACTIVITÉ 2017</a:t>
            </a:r>
          </a:p>
        </p:txBody>
      </p:sp>
      <p:sp>
        <p:nvSpPr>
          <p:cNvPr id="6" name="Espace réservé du numéro de diapositive 5"/>
          <p:cNvSpPr>
            <a:spLocks noGrp="1"/>
          </p:cNvSpPr>
          <p:nvPr>
            <p:ph type="sldNum" sz="quarter" idx="12"/>
          </p:nvPr>
        </p:nvSpPr>
        <p:spPr/>
        <p:txBody>
          <a:bodyPr/>
          <a:lstStyle/>
          <a:p>
            <a:fld id="{DDAA6504-B99A-43EE-91D0-ED65267B126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3F44EC8-BEBF-427F-BF90-55F7A624A1F2}" type="datetime1">
              <a:rPr lang="fr-FR" smtClean="0"/>
              <a:t>08/03/2021</a:t>
            </a:fld>
            <a:endParaRPr lang="fr-FR"/>
          </a:p>
        </p:txBody>
      </p:sp>
      <p:sp>
        <p:nvSpPr>
          <p:cNvPr id="5" name="Espace réservé du pied de page 4"/>
          <p:cNvSpPr>
            <a:spLocks noGrp="1"/>
          </p:cNvSpPr>
          <p:nvPr>
            <p:ph type="ftr" sz="quarter" idx="11"/>
          </p:nvPr>
        </p:nvSpPr>
        <p:spPr/>
        <p:txBody>
          <a:bodyPr/>
          <a:lstStyle/>
          <a:p>
            <a:r>
              <a:rPr lang="fr-FR"/>
              <a:t>RAPPORT D'ACTIVITÉ 2017</a:t>
            </a:r>
          </a:p>
        </p:txBody>
      </p:sp>
      <p:sp>
        <p:nvSpPr>
          <p:cNvPr id="6" name="Espace réservé du numéro de diapositive 5"/>
          <p:cNvSpPr>
            <a:spLocks noGrp="1"/>
          </p:cNvSpPr>
          <p:nvPr>
            <p:ph type="sldNum" sz="quarter" idx="12"/>
          </p:nvPr>
        </p:nvSpPr>
        <p:spPr/>
        <p:txBody>
          <a:bodyPr/>
          <a:lstStyle/>
          <a:p>
            <a:fld id="{DDAA6504-B99A-43EE-91D0-ED65267B126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1"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496BDEF-CC9A-4FC6-8053-A1062A9DE458}" type="datetime1">
              <a:rPr lang="fr-FR" smtClean="0"/>
              <a:t>08/03/2021</a:t>
            </a:fld>
            <a:endParaRPr lang="fr-FR"/>
          </a:p>
        </p:txBody>
      </p:sp>
      <p:sp>
        <p:nvSpPr>
          <p:cNvPr id="5" name="Espace réservé du pied de page 4"/>
          <p:cNvSpPr>
            <a:spLocks noGrp="1"/>
          </p:cNvSpPr>
          <p:nvPr>
            <p:ph type="ftr" sz="quarter" idx="11"/>
          </p:nvPr>
        </p:nvSpPr>
        <p:spPr/>
        <p:txBody>
          <a:bodyPr/>
          <a:lstStyle/>
          <a:p>
            <a:r>
              <a:rPr lang="fr-FR"/>
              <a:t>RAPPORT D'ACTIVITÉ 2017</a:t>
            </a:r>
          </a:p>
        </p:txBody>
      </p:sp>
      <p:sp>
        <p:nvSpPr>
          <p:cNvPr id="6" name="Espace réservé du numéro de diapositive 5"/>
          <p:cNvSpPr>
            <a:spLocks noGrp="1"/>
          </p:cNvSpPr>
          <p:nvPr>
            <p:ph type="sldNum" sz="quarter" idx="12"/>
          </p:nvPr>
        </p:nvSpPr>
        <p:spPr/>
        <p:txBody>
          <a:bodyPr/>
          <a:lstStyle/>
          <a:p>
            <a:fld id="{DDAA6504-B99A-43EE-91D0-ED65267B126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2"/>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2" y="1600202"/>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1A45D92-A874-4B7E-8F83-47B9F96453CE}" type="datetime1">
              <a:rPr lang="fr-FR" smtClean="0"/>
              <a:t>08/03/2021</a:t>
            </a:fld>
            <a:endParaRPr lang="fr-FR"/>
          </a:p>
        </p:txBody>
      </p:sp>
      <p:sp>
        <p:nvSpPr>
          <p:cNvPr id="6" name="Espace réservé du pied de page 5"/>
          <p:cNvSpPr>
            <a:spLocks noGrp="1"/>
          </p:cNvSpPr>
          <p:nvPr>
            <p:ph type="ftr" sz="quarter" idx="11"/>
          </p:nvPr>
        </p:nvSpPr>
        <p:spPr/>
        <p:txBody>
          <a:bodyPr/>
          <a:lstStyle/>
          <a:p>
            <a:r>
              <a:rPr lang="fr-FR"/>
              <a:t>RAPPORT D'ACTIVITÉ 2017</a:t>
            </a:r>
          </a:p>
        </p:txBody>
      </p:sp>
      <p:sp>
        <p:nvSpPr>
          <p:cNvPr id="7" name="Espace réservé du numéro de diapositive 6"/>
          <p:cNvSpPr>
            <a:spLocks noGrp="1"/>
          </p:cNvSpPr>
          <p:nvPr>
            <p:ph type="sldNum" sz="quarter" idx="12"/>
          </p:nvPr>
        </p:nvSpPr>
        <p:spPr/>
        <p:txBody>
          <a:bodyPr/>
          <a:lstStyle/>
          <a:p>
            <a:fld id="{DDAA6504-B99A-43EE-91D0-ED65267B126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C0AC535-9382-4CA4-B096-4B4738DF0B09}" type="datetime1">
              <a:rPr lang="fr-FR" smtClean="0"/>
              <a:t>08/03/2021</a:t>
            </a:fld>
            <a:endParaRPr lang="fr-FR"/>
          </a:p>
        </p:txBody>
      </p:sp>
      <p:sp>
        <p:nvSpPr>
          <p:cNvPr id="8" name="Espace réservé du pied de page 7"/>
          <p:cNvSpPr>
            <a:spLocks noGrp="1"/>
          </p:cNvSpPr>
          <p:nvPr>
            <p:ph type="ftr" sz="quarter" idx="11"/>
          </p:nvPr>
        </p:nvSpPr>
        <p:spPr/>
        <p:txBody>
          <a:bodyPr/>
          <a:lstStyle/>
          <a:p>
            <a:r>
              <a:rPr lang="fr-FR"/>
              <a:t>RAPPORT D'ACTIVITÉ 2017</a:t>
            </a:r>
          </a:p>
        </p:txBody>
      </p:sp>
      <p:sp>
        <p:nvSpPr>
          <p:cNvPr id="9" name="Espace réservé du numéro de diapositive 8"/>
          <p:cNvSpPr>
            <a:spLocks noGrp="1"/>
          </p:cNvSpPr>
          <p:nvPr>
            <p:ph type="sldNum" sz="quarter" idx="12"/>
          </p:nvPr>
        </p:nvSpPr>
        <p:spPr/>
        <p:txBody>
          <a:bodyPr/>
          <a:lstStyle/>
          <a:p>
            <a:fld id="{DDAA6504-B99A-43EE-91D0-ED65267B126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AB039CBE-C2EB-409D-944C-3270C446D3AC}" type="datetime1">
              <a:rPr lang="fr-FR" smtClean="0"/>
              <a:t>08/03/2021</a:t>
            </a:fld>
            <a:endParaRPr lang="fr-FR"/>
          </a:p>
        </p:txBody>
      </p:sp>
      <p:sp>
        <p:nvSpPr>
          <p:cNvPr id="4" name="Espace réservé du pied de page 3"/>
          <p:cNvSpPr>
            <a:spLocks noGrp="1"/>
          </p:cNvSpPr>
          <p:nvPr>
            <p:ph type="ftr" sz="quarter" idx="11"/>
          </p:nvPr>
        </p:nvSpPr>
        <p:spPr/>
        <p:txBody>
          <a:bodyPr/>
          <a:lstStyle/>
          <a:p>
            <a:r>
              <a:rPr lang="fr-FR"/>
              <a:t>RAPPORT D'ACTIVITÉ 2017</a:t>
            </a:r>
          </a:p>
        </p:txBody>
      </p:sp>
      <p:sp>
        <p:nvSpPr>
          <p:cNvPr id="5" name="Espace réservé du numéro de diapositive 4"/>
          <p:cNvSpPr>
            <a:spLocks noGrp="1"/>
          </p:cNvSpPr>
          <p:nvPr>
            <p:ph type="sldNum" sz="quarter" idx="12"/>
          </p:nvPr>
        </p:nvSpPr>
        <p:spPr/>
        <p:txBody>
          <a:bodyPr/>
          <a:lstStyle/>
          <a:p>
            <a:fld id="{DDAA6504-B99A-43EE-91D0-ED65267B126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62003E-3995-4E8B-AF33-03031AB50449}" type="datetime1">
              <a:rPr lang="fr-FR" smtClean="0"/>
              <a:t>08/03/2021</a:t>
            </a:fld>
            <a:endParaRPr lang="fr-FR"/>
          </a:p>
        </p:txBody>
      </p:sp>
      <p:sp>
        <p:nvSpPr>
          <p:cNvPr id="3" name="Espace réservé du pied de page 2"/>
          <p:cNvSpPr>
            <a:spLocks noGrp="1"/>
          </p:cNvSpPr>
          <p:nvPr>
            <p:ph type="ftr" sz="quarter" idx="11"/>
          </p:nvPr>
        </p:nvSpPr>
        <p:spPr/>
        <p:txBody>
          <a:bodyPr/>
          <a:lstStyle/>
          <a:p>
            <a:r>
              <a:rPr lang="fr-FR"/>
              <a:t>RAPPORT D'ACTIVITÉ 2017</a:t>
            </a:r>
          </a:p>
        </p:txBody>
      </p:sp>
      <p:sp>
        <p:nvSpPr>
          <p:cNvPr id="4" name="Espace réservé du numéro de diapositive 3"/>
          <p:cNvSpPr>
            <a:spLocks noGrp="1"/>
          </p:cNvSpPr>
          <p:nvPr>
            <p:ph type="sldNum" sz="quarter" idx="12"/>
          </p:nvPr>
        </p:nvSpPr>
        <p:spPr/>
        <p:txBody>
          <a:bodyPr/>
          <a:lstStyle/>
          <a:p>
            <a:fld id="{DDAA6504-B99A-43EE-91D0-ED65267B126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73050"/>
            <a:ext cx="3008312"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3" y="1435102"/>
            <a:ext cx="30083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C2C7BF8-E055-4B32-945F-FFF518DB2DA3}" type="datetime1">
              <a:rPr lang="fr-FR" smtClean="0"/>
              <a:t>08/03/2021</a:t>
            </a:fld>
            <a:endParaRPr lang="fr-FR"/>
          </a:p>
        </p:txBody>
      </p:sp>
      <p:sp>
        <p:nvSpPr>
          <p:cNvPr id="6" name="Espace réservé du pied de page 5"/>
          <p:cNvSpPr>
            <a:spLocks noGrp="1"/>
          </p:cNvSpPr>
          <p:nvPr>
            <p:ph type="ftr" sz="quarter" idx="11"/>
          </p:nvPr>
        </p:nvSpPr>
        <p:spPr/>
        <p:txBody>
          <a:bodyPr/>
          <a:lstStyle/>
          <a:p>
            <a:r>
              <a:rPr lang="fr-FR"/>
              <a:t>RAPPORT D'ACTIVITÉ 2017</a:t>
            </a:r>
          </a:p>
        </p:txBody>
      </p:sp>
      <p:sp>
        <p:nvSpPr>
          <p:cNvPr id="7" name="Espace réservé du numéro de diapositive 6"/>
          <p:cNvSpPr>
            <a:spLocks noGrp="1"/>
          </p:cNvSpPr>
          <p:nvPr>
            <p:ph type="sldNum" sz="quarter" idx="12"/>
          </p:nvPr>
        </p:nvSpPr>
        <p:spPr/>
        <p:txBody>
          <a:bodyPr/>
          <a:lstStyle/>
          <a:p>
            <a:fld id="{DDAA6504-B99A-43EE-91D0-ED65267B126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7"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447719F-5F4D-4690-AFD4-0A39BF14D131}" type="datetime1">
              <a:rPr lang="fr-FR" smtClean="0"/>
              <a:t>08/03/2021</a:t>
            </a:fld>
            <a:endParaRPr lang="fr-FR"/>
          </a:p>
        </p:txBody>
      </p:sp>
      <p:sp>
        <p:nvSpPr>
          <p:cNvPr id="6" name="Espace réservé du pied de page 5"/>
          <p:cNvSpPr>
            <a:spLocks noGrp="1"/>
          </p:cNvSpPr>
          <p:nvPr>
            <p:ph type="ftr" sz="quarter" idx="11"/>
          </p:nvPr>
        </p:nvSpPr>
        <p:spPr/>
        <p:txBody>
          <a:bodyPr/>
          <a:lstStyle/>
          <a:p>
            <a:r>
              <a:rPr lang="fr-FR"/>
              <a:t>RAPPORT D'ACTIVITÉ 2017</a:t>
            </a:r>
          </a:p>
        </p:txBody>
      </p:sp>
      <p:sp>
        <p:nvSpPr>
          <p:cNvPr id="7" name="Espace réservé du numéro de diapositive 6"/>
          <p:cNvSpPr>
            <a:spLocks noGrp="1"/>
          </p:cNvSpPr>
          <p:nvPr>
            <p:ph type="sldNum" sz="quarter" idx="12"/>
          </p:nvPr>
        </p:nvSpPr>
        <p:spPr/>
        <p:txBody>
          <a:bodyPr/>
          <a:lstStyle/>
          <a:p>
            <a:fld id="{DDAA6504-B99A-43EE-91D0-ED65267B126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3"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3" y="1600202"/>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1710E-A657-4851-95F8-33226AAFF1EF}" type="datetime1">
              <a:rPr lang="fr-FR" smtClean="0"/>
              <a:t>08/03/2021</a:t>
            </a:fld>
            <a:endParaRPr lang="fr-FR"/>
          </a:p>
        </p:txBody>
      </p:sp>
      <p:sp>
        <p:nvSpPr>
          <p:cNvPr id="5" name="Espace réservé du pied de page 4"/>
          <p:cNvSpPr>
            <a:spLocks noGrp="1"/>
          </p:cNvSpPr>
          <p:nvPr>
            <p:ph type="ftr" sz="quarter" idx="3"/>
          </p:nvPr>
        </p:nvSpPr>
        <p:spPr>
          <a:xfrm>
            <a:off x="3124202" y="6356352"/>
            <a:ext cx="28956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RAPPORT D'ACTIVITÉ 2017</a:t>
            </a:r>
          </a:p>
        </p:txBody>
      </p:sp>
      <p:sp>
        <p:nvSpPr>
          <p:cNvPr id="6" name="Espace réservé du numéro de diapositive 5"/>
          <p:cNvSpPr>
            <a:spLocks noGrp="1"/>
          </p:cNvSpPr>
          <p:nvPr>
            <p:ph type="sldNum" sz="quarter" idx="4"/>
          </p:nvPr>
        </p:nvSpPr>
        <p:spPr>
          <a:xfrm>
            <a:off x="6553203"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A6504-B99A-43EE-91D0-ED65267B126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700808"/>
            <a:ext cx="9144000" cy="5157192"/>
          </a:xfrm>
          <a:prstGeom prst="rect">
            <a:avLst/>
          </a:prstGeom>
          <a:solidFill>
            <a:srgbClr val="4AB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p:cNvPicPr/>
          <p:nvPr/>
        </p:nvPicPr>
        <p:blipFill>
          <a:blip r:embed="rId3" cstate="print"/>
          <a:srcRect/>
          <a:stretch>
            <a:fillRect/>
          </a:stretch>
        </p:blipFill>
        <p:spPr bwMode="auto">
          <a:xfrm>
            <a:off x="5796136" y="260648"/>
            <a:ext cx="3093339" cy="1440160"/>
          </a:xfrm>
          <a:prstGeom prst="rect">
            <a:avLst/>
          </a:prstGeom>
          <a:noFill/>
          <a:ln w="9525">
            <a:noFill/>
            <a:miter lim="800000"/>
            <a:headEnd/>
            <a:tailEnd/>
          </a:ln>
        </p:spPr>
      </p:pic>
      <p:sp>
        <p:nvSpPr>
          <p:cNvPr id="6" name="Bulle ronde 5"/>
          <p:cNvSpPr/>
          <p:nvPr/>
        </p:nvSpPr>
        <p:spPr>
          <a:xfrm>
            <a:off x="1314208" y="1310859"/>
            <a:ext cx="6138111" cy="4278381"/>
          </a:xfrm>
          <a:prstGeom prst="wedgeEllipseCallout">
            <a:avLst>
              <a:gd name="adj1" fmla="val 32678"/>
              <a:gd name="adj2" fmla="val 68760"/>
            </a:avLst>
          </a:prstGeom>
          <a:solidFill>
            <a:srgbClr val="FF990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863588" y="836713"/>
            <a:ext cx="7416824" cy="5078313"/>
          </a:xfrm>
          <a:prstGeom prst="rect">
            <a:avLst/>
          </a:prstGeom>
        </p:spPr>
        <p:txBody>
          <a:bodyPr wrap="square">
            <a:spAutoFit/>
          </a:bodyPr>
          <a:lstStyle/>
          <a:p>
            <a:pPr algn="ctr"/>
            <a:endParaRPr lang="fr-FR" sz="3600" b="1" dirty="0">
              <a:solidFill>
                <a:srgbClr val="4AB5C4"/>
              </a:solidFill>
            </a:endParaRPr>
          </a:p>
          <a:p>
            <a:pPr algn="ctr"/>
            <a:r>
              <a:rPr lang="fr-FR" sz="9600" dirty="0">
                <a:solidFill>
                  <a:schemeClr val="bg1"/>
                </a:solidFill>
                <a:latin typeface="Aileron-Regular"/>
                <a:ea typeface="Calibri" panose="020F0502020204030204" pitchFamily="34" charset="0"/>
                <a:cs typeface="Aileron-Regular"/>
              </a:rPr>
              <a:t>PROJET ASSOCIATIF</a:t>
            </a:r>
          </a:p>
          <a:p>
            <a:pPr algn="ctr"/>
            <a:r>
              <a:rPr lang="fr-FR" sz="9600" dirty="0">
                <a:solidFill>
                  <a:schemeClr val="bg1"/>
                </a:solidFill>
                <a:latin typeface="Aileron-Regular"/>
                <a:ea typeface="Calibri" panose="020F0502020204030204" pitchFamily="34" charset="0"/>
                <a:cs typeface="Aileron-Regular"/>
              </a:rPr>
              <a:t>2021-2025</a:t>
            </a:r>
          </a:p>
        </p:txBody>
      </p:sp>
      <p:sp>
        <p:nvSpPr>
          <p:cNvPr id="3" name="Rectangle 2"/>
          <p:cNvSpPr/>
          <p:nvPr/>
        </p:nvSpPr>
        <p:spPr>
          <a:xfrm>
            <a:off x="467544" y="6155555"/>
            <a:ext cx="6406346" cy="646331"/>
          </a:xfrm>
          <a:prstGeom prst="rect">
            <a:avLst/>
          </a:prstGeom>
        </p:spPr>
        <p:txBody>
          <a:bodyPr wrap="square">
            <a:spAutoFit/>
          </a:bodyPr>
          <a:lstStyle/>
          <a:p>
            <a:r>
              <a:rPr lang="fr-FR" b="1" dirty="0">
                <a:solidFill>
                  <a:schemeClr val="bg1"/>
                </a:solidFill>
                <a:latin typeface="Garamond" panose="02020404030301010803" pitchFamily="18" charset="0"/>
              </a:rPr>
              <a:t>Là où se trouve une volonté, il y a un chemin. 		</a:t>
            </a:r>
          </a:p>
          <a:p>
            <a:r>
              <a:rPr lang="fr-FR" b="1" dirty="0">
                <a:solidFill>
                  <a:schemeClr val="bg1"/>
                </a:solidFill>
                <a:latin typeface="Garamond" panose="02020404030301010803" pitchFamily="18" charset="0"/>
              </a:rPr>
              <a:t>Winston Churchill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62AB0AC-FA1B-4BD7-8D33-AB84F918B47E}"/>
              </a:ext>
            </a:extLst>
          </p:cNvPr>
          <p:cNvSpPr>
            <a:spLocks noGrp="1"/>
          </p:cNvSpPr>
          <p:nvPr>
            <p:ph idx="1"/>
          </p:nvPr>
        </p:nvSpPr>
        <p:spPr>
          <a:xfrm>
            <a:off x="4591590" y="1190998"/>
            <a:ext cx="4330827" cy="5544616"/>
          </a:xfrm>
        </p:spPr>
        <p:txBody>
          <a:bodyPr>
            <a:normAutofit/>
          </a:bodyPr>
          <a:lstStyle/>
          <a:p>
            <a:pPr>
              <a:lnSpc>
                <a:spcPct val="107000"/>
              </a:lnSpc>
              <a:spcBef>
                <a:spcPts val="800"/>
              </a:spcBef>
              <a:spcAft>
                <a:spcPts val="800"/>
              </a:spcAft>
              <a:buClr>
                <a:srgbClr val="E3880F"/>
              </a:buClr>
              <a:buSzPct val="170000"/>
            </a:pPr>
            <a:r>
              <a:rPr lang="fr-FR" sz="1400" dirty="0">
                <a:latin typeface="Century Gothic" panose="020B0502020202020204" pitchFamily="34" charset="0"/>
                <a:ea typeface="Calibri" panose="020F0502020204030204" pitchFamily="34" charset="0"/>
                <a:cs typeface="Times New Roman" panose="02020603050405020304" pitchFamily="18" charset="0"/>
              </a:rPr>
              <a:t>Nous nous inscrivons dans une démarche de développement durable.</a:t>
            </a:r>
          </a:p>
          <a:p>
            <a:pPr>
              <a:lnSpc>
                <a:spcPct val="107000"/>
              </a:lnSpc>
              <a:spcBef>
                <a:spcPts val="800"/>
              </a:spcBef>
              <a:spcAft>
                <a:spcPts val="800"/>
              </a:spcAft>
              <a:buClr>
                <a:srgbClr val="E3880F"/>
              </a:buClr>
              <a:buSzPct val="170000"/>
            </a:pPr>
            <a:r>
              <a:rPr lang="fr-FR" sz="1400" dirty="0">
                <a:latin typeface="Century Gothic" panose="020B0502020202020204" pitchFamily="34" charset="0"/>
                <a:ea typeface="Calibri" panose="020F0502020204030204" pitchFamily="34" charset="0"/>
                <a:cs typeface="Times New Roman" panose="02020603050405020304" pitchFamily="18" charset="0"/>
              </a:rPr>
              <a:t>Nous avons la volonté de travailler en équipe, en collaboration, dans la solidarité, l’entraide, la mutualisation et l’échange de pratiques.</a:t>
            </a:r>
          </a:p>
          <a:p>
            <a:pPr>
              <a:lnSpc>
                <a:spcPct val="107000"/>
              </a:lnSpc>
              <a:spcBef>
                <a:spcPts val="800"/>
              </a:spcBef>
              <a:spcAft>
                <a:spcPts val="800"/>
              </a:spcAft>
              <a:buClr>
                <a:srgbClr val="E3880F"/>
              </a:buClr>
              <a:buSzPct val="170000"/>
            </a:pPr>
            <a:r>
              <a:rPr lang="fr-FR" sz="1400" dirty="0">
                <a:latin typeface="Century Gothic" panose="020B0502020202020204" pitchFamily="34" charset="0"/>
                <a:ea typeface="Calibri" panose="020F0502020204030204" pitchFamily="34" charset="0"/>
                <a:cs typeface="Times New Roman" panose="02020603050405020304" pitchFamily="18" charset="0"/>
              </a:rPr>
              <a:t>Nous garantissons une transparence et une gestion rigoureuse de nos comptes.</a:t>
            </a:r>
          </a:p>
          <a:p>
            <a:pPr>
              <a:lnSpc>
                <a:spcPct val="107000"/>
              </a:lnSpc>
              <a:spcBef>
                <a:spcPts val="800"/>
              </a:spcBef>
              <a:spcAft>
                <a:spcPts val="800"/>
              </a:spcAft>
              <a:buClr>
                <a:srgbClr val="E3880F"/>
              </a:buClr>
              <a:buSzPct val="170000"/>
            </a:pPr>
            <a:r>
              <a:rPr lang="fr-FR" sz="1400" dirty="0">
                <a:latin typeface="Century Gothic" panose="020B0502020202020204" pitchFamily="34" charset="0"/>
                <a:ea typeface="Calibri" panose="020F0502020204030204" pitchFamily="34" charset="0"/>
                <a:cs typeface="Times New Roman" panose="02020603050405020304" pitchFamily="18" charset="0"/>
              </a:rPr>
              <a:t>Ecoute, réactivité, disponibilité, compréhension, honnêteté, sont les fondements de nos accompagnements et de notre relation clientèle.</a:t>
            </a:r>
          </a:p>
          <a:p>
            <a:pPr algn="just">
              <a:buFont typeface="Wingdings" panose="05000000000000000000" pitchFamily="2" charset="2"/>
              <a:buChar char="§"/>
            </a:pPr>
            <a:endParaRPr lang="fr-FR" sz="1800" dirty="0">
              <a:latin typeface="Century Gothic" panose="020B0502020202020204" pitchFamily="34" charset="0"/>
            </a:endParaRPr>
          </a:p>
          <a:p>
            <a:pPr algn="just">
              <a:buFont typeface="Wingdings" panose="05000000000000000000" pitchFamily="2" charset="2"/>
              <a:buChar char="§"/>
            </a:pPr>
            <a:endParaRPr lang="fr-FR" sz="1800" dirty="0">
              <a:latin typeface="Century Gothic" panose="020B0502020202020204" pitchFamily="34" charset="0"/>
            </a:endParaRPr>
          </a:p>
        </p:txBody>
      </p:sp>
      <p:sp>
        <p:nvSpPr>
          <p:cNvPr id="5" name="Espace réservé du numéro de diapositive 4">
            <a:extLst>
              <a:ext uri="{FF2B5EF4-FFF2-40B4-BE49-F238E27FC236}">
                <a16:creationId xmlns:a16="http://schemas.microsoft.com/office/drawing/2014/main" id="{05E2505F-FBA5-4B05-B9DF-E2C064622CE6}"/>
              </a:ext>
            </a:extLst>
          </p:cNvPr>
          <p:cNvSpPr>
            <a:spLocks noGrp="1"/>
          </p:cNvSpPr>
          <p:nvPr>
            <p:ph type="sldNum" sz="quarter" idx="12"/>
          </p:nvPr>
        </p:nvSpPr>
        <p:spPr/>
        <p:txBody>
          <a:bodyPr/>
          <a:lstStyle/>
          <a:p>
            <a:fld id="{DDAA6504-B99A-43EE-91D0-ED65267B126F}" type="slidenum">
              <a:rPr lang="fr-FR" b="1" smtClean="0">
                <a:solidFill>
                  <a:srgbClr val="4AB5C4"/>
                </a:solidFill>
              </a:rPr>
              <a:pPr/>
              <a:t>10</a:t>
            </a:fld>
            <a:endParaRPr lang="fr-FR" b="1" dirty="0">
              <a:solidFill>
                <a:srgbClr val="4AB5C4"/>
              </a:solidFill>
            </a:endParaRPr>
          </a:p>
        </p:txBody>
      </p:sp>
      <p:sp>
        <p:nvSpPr>
          <p:cNvPr id="4" name="ZoneTexte 3"/>
          <p:cNvSpPr txBox="1"/>
          <p:nvPr/>
        </p:nvSpPr>
        <p:spPr>
          <a:xfrm>
            <a:off x="148235" y="1124744"/>
            <a:ext cx="4351757" cy="4852932"/>
          </a:xfrm>
          <a:prstGeom prst="rect">
            <a:avLst/>
          </a:prstGeom>
          <a:noFill/>
        </p:spPr>
        <p:txBody>
          <a:bodyPr wrap="square" rtlCol="0">
            <a:spAutoFit/>
          </a:bodyPr>
          <a:lstStyle/>
          <a:p>
            <a:pPr marL="342900" indent="-342900">
              <a:lnSpc>
                <a:spcPct val="107000"/>
              </a:lnSpc>
              <a:spcBef>
                <a:spcPts val="800"/>
              </a:spcBef>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Nous accompagnons les personnes sans discrimination d’aucune sorte et sans jugement.</a:t>
            </a:r>
          </a:p>
          <a:p>
            <a:pPr marL="342900" indent="-342900">
              <a:lnSpc>
                <a:spcPct val="107000"/>
              </a:lnSpc>
              <a:spcBef>
                <a:spcPts val="800"/>
              </a:spcBef>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Nous nous engageons à un devoir de confidentialité concernant la situation des personnes accompagnées, des bénéficiaires et celle de nos clients.</a:t>
            </a:r>
          </a:p>
          <a:p>
            <a:pPr marL="342900" indent="-342900">
              <a:lnSpc>
                <a:spcPct val="107000"/>
              </a:lnSpc>
              <a:spcBef>
                <a:spcPts val="800"/>
              </a:spcBef>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Nous garantissons l’accès à l’information et aux droits.</a:t>
            </a:r>
          </a:p>
          <a:p>
            <a:pPr marL="342900" indent="-342900">
              <a:lnSpc>
                <a:spcPct val="107000"/>
              </a:lnSpc>
              <a:spcBef>
                <a:spcPts val="800"/>
              </a:spcBef>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Les dimensions éthique et déontologique sont prises en compte dans toutes nos décisions.</a:t>
            </a:r>
          </a:p>
          <a:p>
            <a:pPr marL="342900" indent="-342900">
              <a:lnSpc>
                <a:spcPct val="107000"/>
              </a:lnSpc>
              <a:spcBef>
                <a:spcPts val="800"/>
              </a:spcBef>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Nous garantissons une qualité et une continuité de service avec un travail efficace, rigoureux et sérieux.</a:t>
            </a:r>
          </a:p>
          <a:p>
            <a:pPr marL="285750" indent="-285750">
              <a:spcBef>
                <a:spcPts val="800"/>
              </a:spcBef>
              <a:buFont typeface="Wingdings" panose="05000000000000000000" pitchFamily="2" charset="2"/>
              <a:buChar char="§"/>
            </a:pPr>
            <a:endParaRPr lang="fr-FR" dirty="0">
              <a:latin typeface="Aileron-Regular"/>
            </a:endParaRPr>
          </a:p>
        </p:txBody>
      </p:sp>
      <p:sp>
        <p:nvSpPr>
          <p:cNvPr id="6" name="Titre 1"/>
          <p:cNvSpPr>
            <a:spLocks noGrp="1"/>
          </p:cNvSpPr>
          <p:nvPr>
            <p:ph type="title"/>
          </p:nvPr>
        </p:nvSpPr>
        <p:spPr>
          <a:xfrm>
            <a:off x="169168" y="78350"/>
            <a:ext cx="8229600" cy="725470"/>
          </a:xfrm>
        </p:spPr>
        <p:txBody>
          <a:bodyPr>
            <a:normAutofit/>
          </a:bodyPr>
          <a:lstStyle/>
          <a:p>
            <a:pPr algn="l"/>
            <a:r>
              <a:rPr lang="fr-FR" sz="2400" dirty="0">
                <a:solidFill>
                  <a:srgbClr val="E3880F"/>
                </a:solidFill>
                <a:latin typeface="Aileron-Regular"/>
                <a:ea typeface="Calibri" panose="020F0502020204030204" pitchFamily="34" charset="0"/>
                <a:cs typeface="Aileron-Regular"/>
              </a:rPr>
              <a:t>Qui sommes nous ?</a:t>
            </a:r>
          </a:p>
        </p:txBody>
      </p:sp>
      <p:cxnSp>
        <p:nvCxnSpPr>
          <p:cNvPr id="7" name="Connecteur droit 6"/>
          <p:cNvCxnSpPr/>
          <p:nvPr/>
        </p:nvCxnSpPr>
        <p:spPr>
          <a:xfrm flipV="1">
            <a:off x="17748" y="772406"/>
            <a:ext cx="4283968" cy="17585"/>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4833320" y="205216"/>
            <a:ext cx="3672408" cy="523220"/>
          </a:xfrm>
          <a:prstGeom prst="rect">
            <a:avLst/>
          </a:prstGeom>
          <a:noFill/>
        </p:spPr>
        <p:txBody>
          <a:bodyPr wrap="square" rtlCol="0">
            <a:spAutoFit/>
          </a:bodyPr>
          <a:lstStyle/>
          <a:p>
            <a:pPr algn="just"/>
            <a:r>
              <a:rPr lang="fr-FR" sz="2800" dirty="0">
                <a:latin typeface="Century Gothic" panose="020B0502020202020204" pitchFamily="34" charset="0"/>
              </a:rPr>
              <a:t>Nos engagements </a:t>
            </a:r>
          </a:p>
        </p:txBody>
      </p:sp>
      <p:sp>
        <p:nvSpPr>
          <p:cNvPr id="8" name="Ellipse 7"/>
          <p:cNvSpPr/>
          <p:nvPr/>
        </p:nvSpPr>
        <p:spPr>
          <a:xfrm>
            <a:off x="8316416" y="6350681"/>
            <a:ext cx="370387" cy="360040"/>
          </a:xfrm>
          <a:prstGeom prst="ellipse">
            <a:avLst/>
          </a:prstGeom>
          <a:noFill/>
          <a:ln>
            <a:solidFill>
              <a:srgbClr val="E3880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0862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69168" y="9616"/>
            <a:ext cx="8229600" cy="725470"/>
          </a:xfrm>
        </p:spPr>
        <p:txBody>
          <a:bodyPr>
            <a:normAutofit/>
          </a:bodyPr>
          <a:lstStyle/>
          <a:p>
            <a:pPr algn="l"/>
            <a:r>
              <a:rPr lang="fr-FR" sz="2400" dirty="0">
                <a:solidFill>
                  <a:srgbClr val="E3880F"/>
                </a:solidFill>
                <a:latin typeface="Aileron-Regular"/>
                <a:ea typeface="Calibri" panose="020F0502020204030204" pitchFamily="34" charset="0"/>
                <a:cs typeface="Aileron-Regular"/>
              </a:rPr>
              <a:t>Qui sommes nous ?</a:t>
            </a:r>
          </a:p>
        </p:txBody>
      </p:sp>
      <p:cxnSp>
        <p:nvCxnSpPr>
          <p:cNvPr id="7" name="Connecteur droit 6"/>
          <p:cNvCxnSpPr/>
          <p:nvPr/>
        </p:nvCxnSpPr>
        <p:spPr>
          <a:xfrm flipV="1">
            <a:off x="0" y="650531"/>
            <a:ext cx="4283968" cy="17585"/>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4788024" y="116632"/>
            <a:ext cx="4245811" cy="523220"/>
          </a:xfrm>
          <a:prstGeom prst="rect">
            <a:avLst/>
          </a:prstGeom>
          <a:noFill/>
        </p:spPr>
        <p:txBody>
          <a:bodyPr wrap="square" rtlCol="0">
            <a:spAutoFit/>
          </a:bodyPr>
          <a:lstStyle/>
          <a:p>
            <a:r>
              <a:rPr lang="fr-FR" sz="2800" dirty="0">
                <a:latin typeface="Century Gothic" panose="020B0502020202020204" pitchFamily="34" charset="0"/>
              </a:rPr>
              <a:t>Pour qui et avec qui ? </a:t>
            </a:r>
          </a:p>
        </p:txBody>
      </p:sp>
      <p:sp>
        <p:nvSpPr>
          <p:cNvPr id="9" name="Rectangle 8"/>
          <p:cNvSpPr/>
          <p:nvPr/>
        </p:nvSpPr>
        <p:spPr>
          <a:xfrm>
            <a:off x="4427984" y="908720"/>
            <a:ext cx="4236008" cy="5227650"/>
          </a:xfrm>
          <a:prstGeom prst="rect">
            <a:avLst/>
          </a:prstGeom>
          <a:noFill/>
        </p:spPr>
        <p:txBody>
          <a:bodyPr wrap="square">
            <a:spAutoFit/>
          </a:bodyPr>
          <a:lstStyle/>
          <a:p>
            <a:pPr>
              <a:lnSpc>
                <a:spcPct val="107000"/>
              </a:lnSpc>
              <a:spcAft>
                <a:spcPts val="800"/>
              </a:spcAft>
            </a:pPr>
            <a:r>
              <a:rPr lang="fr-FR" sz="1600" dirty="0">
                <a:solidFill>
                  <a:srgbClr val="E3880F"/>
                </a:solidFill>
                <a:latin typeface="Century Gothic" panose="020B0502020202020204" pitchFamily="34" charset="0"/>
                <a:ea typeface="Calibri" panose="020F0502020204030204" pitchFamily="34" charset="0"/>
                <a:cs typeface="Times New Roman" panose="02020603050405020304" pitchFamily="18" charset="0"/>
              </a:rPr>
              <a:t>Les professionnels</a:t>
            </a:r>
          </a:p>
          <a:p>
            <a:pPr algn="just">
              <a:lnSpc>
                <a:spcPct val="107000"/>
              </a:lnSpc>
              <a:spcAft>
                <a:spcPts val="800"/>
              </a:spcAft>
            </a:pPr>
            <a:r>
              <a:rPr lang="fr-FR" sz="1200" dirty="0">
                <a:latin typeface="Century Gothic" panose="020B0502020202020204" pitchFamily="34" charset="0"/>
                <a:ea typeface="Calibri" panose="020F0502020204030204" pitchFamily="34" charset="0"/>
                <a:cs typeface="Times New Roman" panose="02020603050405020304" pitchFamily="18" charset="0"/>
              </a:rPr>
              <a:t>Le personnel constitue la plus-value majeure de l’association, une dynamique indispensable à la mise en œuvre des actions et des orientations.</a:t>
            </a:r>
          </a:p>
          <a:p>
            <a:pPr algn="just">
              <a:lnSpc>
                <a:spcPct val="107000"/>
              </a:lnSpc>
              <a:spcAft>
                <a:spcPts val="800"/>
              </a:spcAft>
            </a:pPr>
            <a:r>
              <a:rPr lang="fr-FR" sz="1200" dirty="0">
                <a:latin typeface="Century Gothic" panose="020B0502020202020204" pitchFamily="34" charset="0"/>
                <a:ea typeface="Calibri" panose="020F0502020204030204" pitchFamily="34" charset="0"/>
                <a:cs typeface="Times New Roman" panose="02020603050405020304" pitchFamily="18" charset="0"/>
              </a:rPr>
              <a:t>La pleine réalisation des missions repose sur son implication et sa coopération.</a:t>
            </a:r>
          </a:p>
          <a:p>
            <a:pPr algn="just">
              <a:lnSpc>
                <a:spcPct val="107000"/>
              </a:lnSpc>
              <a:spcAft>
                <a:spcPts val="800"/>
              </a:spcAft>
            </a:pPr>
            <a:r>
              <a:rPr lang="fr-FR" sz="1200" dirty="0">
                <a:latin typeface="Century Gothic" panose="020B0502020202020204" pitchFamily="34" charset="0"/>
                <a:ea typeface="Calibri" panose="020F0502020204030204" pitchFamily="34" charset="0"/>
                <a:cs typeface="Times New Roman" panose="02020603050405020304" pitchFamily="18" charset="0"/>
              </a:rPr>
              <a:t>Les salariés du Pied à l’Etrier, expérimentés, font évoluer leurs pratiques professionnelles dans le cadre d’une démarche d’amélioration continue.</a:t>
            </a:r>
          </a:p>
          <a:p>
            <a:pPr algn="just">
              <a:lnSpc>
                <a:spcPct val="107000"/>
              </a:lnSpc>
              <a:spcAft>
                <a:spcPts val="800"/>
              </a:spcAft>
            </a:pPr>
            <a:r>
              <a:rPr lang="fr-FR" sz="1200" dirty="0">
                <a:latin typeface="Century Gothic" panose="020B0502020202020204" pitchFamily="34" charset="0"/>
                <a:ea typeface="Calibri" panose="020F0502020204030204" pitchFamily="34" charset="0"/>
                <a:cs typeface="Times New Roman" panose="02020603050405020304" pitchFamily="18" charset="0"/>
              </a:rPr>
              <a:t>Ils s’appuient sur les bonnes pratiques professionnelles et les valeurs portées par l’association.</a:t>
            </a:r>
          </a:p>
          <a:p>
            <a:pPr algn="just">
              <a:lnSpc>
                <a:spcPct val="107000"/>
              </a:lnSpc>
              <a:spcAft>
                <a:spcPts val="800"/>
              </a:spcAft>
            </a:pPr>
            <a:r>
              <a:rPr lang="fr-FR" sz="1200" dirty="0">
                <a:latin typeface="Century Gothic" panose="020B0502020202020204" pitchFamily="34" charset="0"/>
                <a:ea typeface="Calibri" panose="020F0502020204030204" pitchFamily="34" charset="0"/>
                <a:cs typeface="Times New Roman" panose="02020603050405020304" pitchFamily="18" charset="0"/>
              </a:rPr>
              <a:t>Le plan de formation annuel est un outil pour professionnaliser les salariés et aligner leurs compétences aux besoins des missions.</a:t>
            </a:r>
          </a:p>
          <a:p>
            <a:pPr>
              <a:lnSpc>
                <a:spcPct val="107000"/>
              </a:lnSpc>
              <a:spcAft>
                <a:spcPts val="800"/>
              </a:spcAft>
            </a:pPr>
            <a:r>
              <a:rPr lang="fr-FR" sz="1600" dirty="0">
                <a:solidFill>
                  <a:srgbClr val="E3880F"/>
                </a:solidFill>
                <a:latin typeface="Century Gothic" panose="020B0502020202020204" pitchFamily="34" charset="0"/>
                <a:ea typeface="Calibri" panose="020F0502020204030204" pitchFamily="34" charset="0"/>
                <a:cs typeface="Times New Roman" panose="02020603050405020304" pitchFamily="18" charset="0"/>
              </a:rPr>
              <a:t>Le Comité Social et Economique (CSE)</a:t>
            </a:r>
          </a:p>
          <a:p>
            <a:pPr algn="just">
              <a:lnSpc>
                <a:spcPct val="107000"/>
              </a:lnSpc>
              <a:spcAft>
                <a:spcPts val="800"/>
              </a:spcAft>
            </a:pPr>
            <a:r>
              <a:rPr lang="fr-FR" sz="1200" dirty="0">
                <a:latin typeface="Century Gothic" panose="020B0502020202020204" pitchFamily="34" charset="0"/>
                <a:cs typeface="Times New Roman" panose="02020603050405020304" pitchFamily="18" charset="0"/>
              </a:rPr>
              <a:t>Le CSE, élu avec 3 membres, en juillet 2018,  pour un mandat de 4 ans, participe à la prévention des risques professionnels et à l’amélioration des conditions de travail et salariales des salariés « permanents » et en insertion.</a:t>
            </a:r>
          </a:p>
          <a:p>
            <a:pPr algn="just">
              <a:lnSpc>
                <a:spcPct val="107000"/>
              </a:lnSpc>
              <a:spcAft>
                <a:spcPts val="800"/>
              </a:spcAft>
            </a:pPr>
            <a:endParaRPr lang="fr-FR" sz="1400" dirty="0">
              <a:latin typeface="Aileron-Regular"/>
              <a:ea typeface="Calibri" panose="020F0502020204030204" pitchFamily="34" charset="0"/>
              <a:cs typeface="Times New Roman" panose="02020603050405020304" pitchFamily="18" charset="0"/>
            </a:endParaRPr>
          </a:p>
        </p:txBody>
      </p:sp>
      <p:sp>
        <p:nvSpPr>
          <p:cNvPr id="10" name="Rectangle 9"/>
          <p:cNvSpPr/>
          <p:nvPr/>
        </p:nvSpPr>
        <p:spPr>
          <a:xfrm>
            <a:off x="144007" y="908720"/>
            <a:ext cx="4117141" cy="4118115"/>
          </a:xfrm>
          <a:prstGeom prst="rect">
            <a:avLst/>
          </a:prstGeom>
        </p:spPr>
        <p:txBody>
          <a:bodyPr wrap="square">
            <a:spAutoFit/>
          </a:bodyPr>
          <a:lstStyle/>
          <a:p>
            <a:pPr>
              <a:lnSpc>
                <a:spcPct val="107000"/>
              </a:lnSpc>
              <a:spcAft>
                <a:spcPts val="800"/>
              </a:spcAft>
            </a:pPr>
            <a:r>
              <a:rPr lang="fr-FR" sz="1600" dirty="0">
                <a:solidFill>
                  <a:srgbClr val="E3880F"/>
                </a:solidFill>
                <a:latin typeface="Century Gothic" panose="020B0502020202020204" pitchFamily="34" charset="0"/>
                <a:ea typeface="Calibri" panose="020F0502020204030204" pitchFamily="34" charset="0"/>
                <a:cs typeface="Times New Roman" panose="02020603050405020304" pitchFamily="18" charset="0"/>
              </a:rPr>
              <a:t>Le public</a:t>
            </a:r>
          </a:p>
          <a:p>
            <a:pPr algn="just">
              <a:lnSpc>
                <a:spcPct val="107000"/>
              </a:lnSpc>
              <a:spcAft>
                <a:spcPts val="800"/>
              </a:spcAft>
            </a:pPr>
            <a:r>
              <a:rPr lang="fr-FR" sz="1200" dirty="0">
                <a:latin typeface="Century Gothic" panose="020B0502020202020204" pitchFamily="34" charset="0"/>
                <a:ea typeface="Calibri" panose="020F0502020204030204" pitchFamily="34" charset="0"/>
                <a:cs typeface="Times New Roman" panose="02020603050405020304" pitchFamily="18" charset="0"/>
              </a:rPr>
              <a:t>Le Pied à l’Etrier accompagne, à travers toutes ses actions, les demandeurs d’emploi les plus fragilisés : demandeurs d’emploi de longue durée, allocataires des minima sociaux, jeunes sans qualification, travailleurs en situation de handicap, population habitant dans les quartiers prioritaires de la Ville de Bollène.</a:t>
            </a:r>
          </a:p>
          <a:p>
            <a:pPr algn="just">
              <a:lnSpc>
                <a:spcPct val="107000"/>
              </a:lnSpc>
              <a:spcAft>
                <a:spcPts val="800"/>
              </a:spcAft>
            </a:pPr>
            <a:r>
              <a:rPr lang="fr-FR" sz="1200" dirty="0">
                <a:latin typeface="Century Gothic" panose="020B0502020202020204" pitchFamily="34" charset="0"/>
                <a:ea typeface="Calibri" panose="020F0502020204030204" pitchFamily="34" charset="0"/>
                <a:cs typeface="Times New Roman" panose="02020603050405020304" pitchFamily="18" charset="0"/>
              </a:rPr>
              <a:t>Dans le cadre de notre agrément qualité, l’Association Intermédiaire intervient auprès des personnes âgées en perte d’autonomie et des personnes en situation de handicap en leur mettant à disposition des aides à domicile. Nous sommes vigilants à respecter le cahier des charges relatif à l’agrément qualité fixé </a:t>
            </a:r>
            <a:r>
              <a:rPr lang="fr-FR" sz="1200" dirty="0">
                <a:latin typeface="Century Gothic" panose="020B0502020202020204" pitchFamily="34" charset="0"/>
                <a:cs typeface="Times New Roman" panose="02020603050405020304" pitchFamily="18" charset="0"/>
              </a:rPr>
              <a:t>par l’arrêté du 24/11/2005 puis celui du 26/12/2011 ainsi </a:t>
            </a:r>
            <a:r>
              <a:rPr lang="fr-FR" sz="1200" dirty="0">
                <a:latin typeface="Century Gothic" panose="020B0502020202020204" pitchFamily="34" charset="0"/>
                <a:ea typeface="Calibri" panose="020F0502020204030204" pitchFamily="34" charset="0"/>
                <a:cs typeface="Times New Roman" panose="02020603050405020304" pitchFamily="18" charset="0"/>
              </a:rPr>
              <a:t>que l’article L 311-3 du Code de l’Action Sociale et des Familles sur l’exercice des droits et des libertés individuelles des usagers.</a:t>
            </a:r>
          </a:p>
        </p:txBody>
      </p:sp>
    </p:spTree>
    <p:extLst>
      <p:ext uri="{BB962C8B-B14F-4D97-AF65-F5344CB8AC3E}">
        <p14:creationId xmlns:p14="http://schemas.microsoft.com/office/powerpoint/2010/main" val="47796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 y="77475"/>
            <a:ext cx="8229600" cy="725470"/>
          </a:xfrm>
        </p:spPr>
        <p:txBody>
          <a:bodyPr>
            <a:normAutofit/>
          </a:bodyPr>
          <a:lstStyle/>
          <a:p>
            <a:pPr algn="l"/>
            <a:r>
              <a:rPr lang="fr-FR" sz="2400" dirty="0">
                <a:solidFill>
                  <a:srgbClr val="E3880F"/>
                </a:solidFill>
                <a:latin typeface="Aileron-Regular"/>
                <a:ea typeface="Calibri" panose="020F0502020204030204" pitchFamily="34" charset="0"/>
                <a:cs typeface="Aileron-Regular"/>
              </a:rPr>
              <a:t>Qui sommes nous ?</a:t>
            </a:r>
          </a:p>
        </p:txBody>
      </p:sp>
      <p:sp>
        <p:nvSpPr>
          <p:cNvPr id="4" name="Espace réservé du numéro de diapositive 3"/>
          <p:cNvSpPr>
            <a:spLocks noGrp="1"/>
          </p:cNvSpPr>
          <p:nvPr>
            <p:ph type="sldNum" sz="quarter" idx="12"/>
          </p:nvPr>
        </p:nvSpPr>
        <p:spPr/>
        <p:txBody>
          <a:bodyPr/>
          <a:lstStyle/>
          <a:p>
            <a:fld id="{DDAA6504-B99A-43EE-91D0-ED65267B126F}" type="slidenum">
              <a:rPr lang="fr-FR" b="1" smtClean="0">
                <a:solidFill>
                  <a:srgbClr val="4AB5C4"/>
                </a:solidFill>
              </a:rPr>
              <a:pPr/>
              <a:t>12</a:t>
            </a:fld>
            <a:endParaRPr lang="fr-FR" b="1" dirty="0">
              <a:solidFill>
                <a:srgbClr val="4AB5C4"/>
              </a:solidFill>
            </a:endParaRPr>
          </a:p>
        </p:txBody>
      </p:sp>
      <p:cxnSp>
        <p:nvCxnSpPr>
          <p:cNvPr id="7" name="Connecteur droit 6"/>
          <p:cNvCxnSpPr/>
          <p:nvPr/>
        </p:nvCxnSpPr>
        <p:spPr>
          <a:xfrm flipV="1">
            <a:off x="0" y="802945"/>
            <a:ext cx="4283968" cy="17585"/>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35218" y="1091591"/>
            <a:ext cx="8373616" cy="5443478"/>
          </a:xfrm>
          <a:prstGeom prst="rect">
            <a:avLst/>
          </a:prstGeom>
        </p:spPr>
        <p:txBody>
          <a:bodyPr wrap="square">
            <a:spAutoFit/>
          </a:bodyPr>
          <a:lstStyle/>
          <a:p>
            <a:pPr>
              <a:lnSpc>
                <a:spcPct val="107000"/>
              </a:lnSpc>
              <a:spcAft>
                <a:spcPts val="800"/>
              </a:spcAft>
            </a:pPr>
            <a:r>
              <a:rPr lang="fr-FR" dirty="0">
                <a:solidFill>
                  <a:srgbClr val="E3880F"/>
                </a:solidFill>
                <a:latin typeface="Century Gothic" panose="020B0502020202020204" pitchFamily="34" charset="0"/>
                <a:ea typeface="Calibri" panose="020F0502020204030204" pitchFamily="34" charset="0"/>
                <a:cs typeface="Times New Roman" panose="02020603050405020304" pitchFamily="18" charset="0"/>
              </a:rPr>
              <a:t>La gouvernance</a:t>
            </a:r>
          </a:p>
          <a:p>
            <a:pPr>
              <a:lnSpc>
                <a:spcPct val="107000"/>
              </a:lnSpc>
              <a:spcAft>
                <a:spcPts val="800"/>
              </a:spcAft>
            </a:pPr>
            <a:r>
              <a:rPr lang="fr-FR" sz="1400" dirty="0">
                <a:latin typeface="Century Gothic" panose="020B0502020202020204" pitchFamily="34" charset="0"/>
                <a:ea typeface="Calibri" panose="020F0502020204030204" pitchFamily="34" charset="0"/>
                <a:cs typeface="Times New Roman" panose="02020603050405020304" pitchFamily="18" charset="0"/>
              </a:rPr>
              <a:t>Basée sur une gestion démocratique, la gouvernance définit et porte le projet du Pied à l’Etrier avec volontarisme et transparence :</a:t>
            </a:r>
          </a:p>
          <a:p>
            <a:pPr marL="342900" indent="-342900">
              <a:lnSpc>
                <a:spcPct val="107000"/>
              </a:lnSpc>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Une Assemblée Générale se tient une fois par an ;</a:t>
            </a:r>
          </a:p>
          <a:p>
            <a:pPr marL="342900" indent="-342900">
              <a:lnSpc>
                <a:spcPct val="107000"/>
              </a:lnSpc>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Un Conseil d’Administration, composé de 8 membres, se réunit une fois par trimestre a minima et établit un procès-verbal de séance ;</a:t>
            </a:r>
          </a:p>
          <a:p>
            <a:pPr marL="342900" indent="-342900">
              <a:lnSpc>
                <a:spcPct val="107000"/>
              </a:lnSpc>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Un Bureau composé du Président, de la Trésorière et de la Secrétaire, se réunit autant que nécessaire ;</a:t>
            </a:r>
          </a:p>
          <a:p>
            <a:pPr marL="342900" indent="-342900">
              <a:lnSpc>
                <a:spcPct val="107000"/>
              </a:lnSpc>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Un règlement intérieur définit les règles et attributions pour chaque instance de la gouvernance ;</a:t>
            </a:r>
          </a:p>
          <a:p>
            <a:pPr marL="342900" indent="-342900">
              <a:lnSpc>
                <a:spcPct val="107000"/>
              </a:lnSpc>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Des délégations de pouvoirs permettent un fonctionnement fluide au quotidien ;</a:t>
            </a:r>
          </a:p>
          <a:p>
            <a:pPr marL="342900" indent="-342900">
              <a:lnSpc>
                <a:spcPct val="107000"/>
              </a:lnSpc>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Le Président est habilité par le Conseil d’Administration à représenter l’Association dans les actes de la vie civile et il est responsable de la politique menée par le Pied à l’Etrier</a:t>
            </a:r>
          </a:p>
          <a:p>
            <a:pPr marL="342900" indent="-342900">
              <a:lnSpc>
                <a:spcPct val="107000"/>
              </a:lnSpc>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De par la diversité de ses actions le Pied à l’Etrier reçoit des financements multiples (privés ou publics). Une traçabilité des subventions perçues est effective à travers la rédaction de bilans qualitatifs et financiers, la tenue de dialogues de gestion avec l’Etat et le Département de Vaucluse et des Comités de pilotages avec les partenaires et les financeurs.</a:t>
            </a:r>
          </a:p>
          <a:p>
            <a:pPr marL="342900" indent="-342900">
              <a:lnSpc>
                <a:spcPct val="107000"/>
              </a:lnSpc>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Les comptes annuels sont certifiés par un Commissaire aux Comptes.</a:t>
            </a:r>
          </a:p>
        </p:txBody>
      </p:sp>
      <p:sp>
        <p:nvSpPr>
          <p:cNvPr id="17" name="Ellipse 16"/>
          <p:cNvSpPr/>
          <p:nvPr/>
        </p:nvSpPr>
        <p:spPr>
          <a:xfrm>
            <a:off x="8316416" y="6356352"/>
            <a:ext cx="370387" cy="360040"/>
          </a:xfrm>
          <a:prstGeom prst="ellipse">
            <a:avLst/>
          </a:prstGeom>
          <a:noFill/>
          <a:ln>
            <a:solidFill>
              <a:srgbClr val="E3880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572000" y="209377"/>
            <a:ext cx="4248472" cy="523220"/>
          </a:xfrm>
          <a:prstGeom prst="rect">
            <a:avLst/>
          </a:prstGeom>
          <a:noFill/>
        </p:spPr>
        <p:txBody>
          <a:bodyPr wrap="square" rtlCol="0">
            <a:spAutoFit/>
          </a:bodyPr>
          <a:lstStyle/>
          <a:p>
            <a:r>
              <a:rPr lang="fr-FR" sz="2800" dirty="0">
                <a:latin typeface="Century Gothic" panose="020B0502020202020204" pitchFamily="34" charset="0"/>
              </a:rPr>
              <a:t>Pour qui et avec qui ? </a:t>
            </a:r>
          </a:p>
        </p:txBody>
      </p:sp>
    </p:spTree>
    <p:extLst>
      <p:ext uri="{BB962C8B-B14F-4D97-AF65-F5344CB8AC3E}">
        <p14:creationId xmlns:p14="http://schemas.microsoft.com/office/powerpoint/2010/main" val="1461552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FABD249-8427-49D6-A483-B94CC8F40365}"/>
              </a:ext>
            </a:extLst>
          </p:cNvPr>
          <p:cNvSpPr>
            <a:spLocks noGrp="1"/>
          </p:cNvSpPr>
          <p:nvPr>
            <p:ph idx="1"/>
          </p:nvPr>
        </p:nvSpPr>
        <p:spPr>
          <a:xfrm>
            <a:off x="169168" y="1249418"/>
            <a:ext cx="8373819" cy="5437359"/>
          </a:xfrm>
        </p:spPr>
        <p:txBody>
          <a:bodyPr>
            <a:normAutofit fontScale="25000" lnSpcReduction="20000"/>
          </a:bodyPr>
          <a:lstStyle/>
          <a:p>
            <a:pPr marL="0" indent="0">
              <a:lnSpc>
                <a:spcPct val="127000"/>
              </a:lnSpc>
              <a:spcAft>
                <a:spcPts val="800"/>
              </a:spcAft>
              <a:buNone/>
            </a:pPr>
            <a:r>
              <a:rPr lang="fr-FR" sz="7200" dirty="0">
                <a:solidFill>
                  <a:srgbClr val="E3880F"/>
                </a:solidFill>
                <a:latin typeface="Century Gothic" panose="020B0502020202020204" pitchFamily="34" charset="0"/>
                <a:cs typeface="Times New Roman" panose="02020603050405020304" pitchFamily="18" charset="0"/>
              </a:rPr>
              <a:t>Le contexte socioéconomique</a:t>
            </a:r>
          </a:p>
          <a:p>
            <a:pPr marL="0" indent="0" algn="just">
              <a:lnSpc>
                <a:spcPct val="127000"/>
              </a:lnSpc>
              <a:spcAft>
                <a:spcPts val="800"/>
              </a:spcAft>
              <a:buNone/>
            </a:pPr>
            <a:r>
              <a:rPr lang="fr-FR" sz="5600" dirty="0">
                <a:latin typeface="Century Gothic" panose="020B0502020202020204" pitchFamily="34" charset="0"/>
                <a:cs typeface="Times New Roman" panose="02020603050405020304" pitchFamily="18" charset="0"/>
              </a:rPr>
              <a:t>Le Haut Vaucluse connait un taux de chômage supérieur au taux départemental, régional  et national  avec un taux de 11,2% au 3</a:t>
            </a:r>
            <a:r>
              <a:rPr lang="fr-FR" sz="5600" baseline="30000" dirty="0">
                <a:latin typeface="Century Gothic" panose="020B0502020202020204" pitchFamily="34" charset="0"/>
                <a:cs typeface="Times New Roman" panose="02020603050405020304" pitchFamily="18" charset="0"/>
              </a:rPr>
              <a:t>ème</a:t>
            </a:r>
            <a:r>
              <a:rPr lang="fr-FR" sz="5600" dirty="0">
                <a:latin typeface="Century Gothic" panose="020B0502020202020204" pitchFamily="34" charset="0"/>
                <a:cs typeface="Times New Roman" panose="02020603050405020304" pitchFamily="18" charset="0"/>
              </a:rPr>
              <a:t> trimestre 2020.</a:t>
            </a:r>
          </a:p>
          <a:p>
            <a:pPr marL="0" indent="0" algn="just">
              <a:lnSpc>
                <a:spcPct val="127000"/>
              </a:lnSpc>
              <a:spcAft>
                <a:spcPts val="800"/>
              </a:spcAft>
              <a:buNone/>
            </a:pPr>
            <a:r>
              <a:rPr lang="fr-FR" sz="5600" dirty="0">
                <a:latin typeface="Century Gothic" panose="020B0502020202020204" pitchFamily="34" charset="0"/>
                <a:cs typeface="Times New Roman" panose="02020603050405020304" pitchFamily="18" charset="0"/>
              </a:rPr>
              <a:t>L’offre d’emploi se caractérise par une forte majorité de CDD, et notamment de CDD saisonniers.</a:t>
            </a:r>
          </a:p>
          <a:p>
            <a:pPr marL="0" indent="0" algn="just">
              <a:lnSpc>
                <a:spcPct val="127000"/>
              </a:lnSpc>
              <a:spcAft>
                <a:spcPts val="800"/>
              </a:spcAft>
              <a:buNone/>
            </a:pPr>
            <a:r>
              <a:rPr lang="fr-FR" sz="5600" dirty="0">
                <a:latin typeface="Century Gothic" panose="020B0502020202020204" pitchFamily="34" charset="0"/>
              </a:rPr>
              <a:t>Le niveau de vie du territoire est très faible, même au regard de l’ensemble du Département de Vaucluse, l’un des plus pauvres de France. La commune de Bollène est concernée par la Politique de la Ville depuis quelques années, actant ainsi l’existence de concentrations urbaines de pauvreté.</a:t>
            </a:r>
            <a:endParaRPr lang="fr-FR" sz="5600" dirty="0">
              <a:latin typeface="Century Gothic" panose="020B0502020202020204" pitchFamily="34" charset="0"/>
              <a:cs typeface="Times New Roman" panose="02020603050405020304" pitchFamily="18" charset="0"/>
            </a:endParaRPr>
          </a:p>
          <a:p>
            <a:pPr marL="0" indent="0" algn="just">
              <a:lnSpc>
                <a:spcPct val="127000"/>
              </a:lnSpc>
              <a:spcAft>
                <a:spcPts val="800"/>
              </a:spcAft>
              <a:buNone/>
            </a:pPr>
            <a:r>
              <a:rPr lang="fr-FR" sz="5600" dirty="0">
                <a:latin typeface="Century Gothic" panose="020B0502020202020204" pitchFamily="34" charset="0"/>
                <a:cs typeface="Times New Roman" panose="02020603050405020304" pitchFamily="18" charset="0"/>
              </a:rPr>
              <a:t>Le territoire est également marqué par un niveau de formation plus bas que la moyenne régionale et nationale.</a:t>
            </a:r>
          </a:p>
          <a:p>
            <a:pPr marL="0" indent="0" algn="just">
              <a:lnSpc>
                <a:spcPct val="127000"/>
              </a:lnSpc>
              <a:spcAft>
                <a:spcPts val="800"/>
              </a:spcAft>
              <a:buNone/>
            </a:pPr>
            <a:r>
              <a:rPr lang="fr-FR" sz="5600" dirty="0">
                <a:latin typeface="Century Gothic" panose="020B0502020202020204" pitchFamily="34" charset="0"/>
                <a:cs typeface="Times New Roman" panose="02020603050405020304" pitchFamily="18" charset="0"/>
              </a:rPr>
              <a:t>Le Haut Vaucluse compte seulement 2 chantiers d’insertion et 3 Associations Intermédiaires.</a:t>
            </a:r>
          </a:p>
          <a:p>
            <a:pPr marL="0" indent="0">
              <a:lnSpc>
                <a:spcPct val="127000"/>
              </a:lnSpc>
              <a:spcAft>
                <a:spcPts val="800"/>
              </a:spcAft>
              <a:buNone/>
            </a:pPr>
            <a:r>
              <a:rPr lang="fr-FR" sz="7200" dirty="0">
                <a:solidFill>
                  <a:srgbClr val="E3880F"/>
                </a:solidFill>
                <a:latin typeface="Century Gothic" panose="020B0502020202020204" pitchFamily="34" charset="0"/>
                <a:cs typeface="Times New Roman" panose="02020603050405020304" pitchFamily="18" charset="0"/>
              </a:rPr>
              <a:t>Le partenariat</a:t>
            </a:r>
          </a:p>
          <a:p>
            <a:pPr marL="0" indent="0" algn="just">
              <a:lnSpc>
                <a:spcPct val="127000"/>
              </a:lnSpc>
              <a:spcAft>
                <a:spcPts val="800"/>
              </a:spcAft>
              <a:buNone/>
            </a:pPr>
            <a:r>
              <a:rPr lang="fr-FR" sz="5600" dirty="0">
                <a:latin typeface="Century Gothic" panose="020B0502020202020204" pitchFamily="34" charset="0"/>
              </a:rPr>
              <a:t>Dans ce contexte difficile, la coopération avec les acteurs économiques, institutionnels, politiques et associatifs est essentielle pour obtenir des résultats pour nos publics.</a:t>
            </a:r>
          </a:p>
          <a:p>
            <a:pPr marL="0" indent="0" algn="just">
              <a:lnSpc>
                <a:spcPct val="127000"/>
              </a:lnSpc>
              <a:spcAft>
                <a:spcPts val="800"/>
              </a:spcAft>
              <a:buNone/>
            </a:pPr>
            <a:r>
              <a:rPr lang="fr-FR" sz="5600" dirty="0">
                <a:latin typeface="Century Gothic" panose="020B0502020202020204" pitchFamily="34" charset="0"/>
              </a:rPr>
              <a:t>Le partenariat peut prendre une forme conventionnelle ou informelle et s’appuie sur la reconnaissance de la complémentarité et de l’expertise de chacun.</a:t>
            </a:r>
          </a:p>
          <a:p>
            <a:pPr marL="0" indent="0">
              <a:buNone/>
            </a:pPr>
            <a:r>
              <a:rPr lang="fr-FR" sz="5600" dirty="0">
                <a:latin typeface="Aileron-Regular"/>
                <a:cs typeface="Times New Roman" panose="02020603050405020304" pitchFamily="18" charset="0"/>
              </a:rPr>
              <a:t> </a:t>
            </a:r>
            <a:endParaRPr lang="fr-FR" sz="1400" dirty="0"/>
          </a:p>
          <a:p>
            <a:pPr marL="0" indent="0">
              <a:buNone/>
            </a:pPr>
            <a:endParaRPr lang="fr-FR" sz="1400" dirty="0"/>
          </a:p>
        </p:txBody>
      </p:sp>
      <p:sp>
        <p:nvSpPr>
          <p:cNvPr id="5" name="Espace réservé du numéro de diapositive 4">
            <a:extLst>
              <a:ext uri="{FF2B5EF4-FFF2-40B4-BE49-F238E27FC236}">
                <a16:creationId xmlns:a16="http://schemas.microsoft.com/office/drawing/2014/main" id="{771E9E68-AD23-43D4-B809-87DF8FEA89AF}"/>
              </a:ext>
            </a:extLst>
          </p:cNvPr>
          <p:cNvSpPr>
            <a:spLocks noGrp="1"/>
          </p:cNvSpPr>
          <p:nvPr>
            <p:ph type="sldNum" sz="quarter" idx="12"/>
          </p:nvPr>
        </p:nvSpPr>
        <p:spPr/>
        <p:txBody>
          <a:bodyPr/>
          <a:lstStyle/>
          <a:p>
            <a:fld id="{DDAA6504-B99A-43EE-91D0-ED65267B126F}" type="slidenum">
              <a:rPr lang="fr-FR" b="1" smtClean="0">
                <a:solidFill>
                  <a:srgbClr val="4AB5C4"/>
                </a:solidFill>
              </a:rPr>
              <a:pPr/>
              <a:t>13</a:t>
            </a:fld>
            <a:endParaRPr lang="fr-FR" b="1" dirty="0">
              <a:solidFill>
                <a:srgbClr val="4AB5C4"/>
              </a:solidFill>
            </a:endParaRPr>
          </a:p>
        </p:txBody>
      </p:sp>
      <p:sp>
        <p:nvSpPr>
          <p:cNvPr id="4" name="Titre 1"/>
          <p:cNvSpPr>
            <a:spLocks noGrp="1"/>
          </p:cNvSpPr>
          <p:nvPr>
            <p:ph type="title"/>
          </p:nvPr>
        </p:nvSpPr>
        <p:spPr>
          <a:xfrm>
            <a:off x="169168" y="0"/>
            <a:ext cx="8229600" cy="725470"/>
          </a:xfrm>
        </p:spPr>
        <p:txBody>
          <a:bodyPr>
            <a:normAutofit/>
          </a:bodyPr>
          <a:lstStyle/>
          <a:p>
            <a:pPr algn="l"/>
            <a:r>
              <a:rPr lang="fr-FR" sz="2400" dirty="0">
                <a:solidFill>
                  <a:srgbClr val="E3880F"/>
                </a:solidFill>
                <a:latin typeface="Aileron-Regular"/>
                <a:ea typeface="Calibri" panose="020F0502020204030204" pitchFamily="34" charset="0"/>
                <a:cs typeface="Aileron-Regular"/>
              </a:rPr>
              <a:t>Qui sommes nous ?</a:t>
            </a:r>
          </a:p>
        </p:txBody>
      </p:sp>
      <p:cxnSp>
        <p:nvCxnSpPr>
          <p:cNvPr id="6" name="Connecteur droit 5"/>
          <p:cNvCxnSpPr/>
          <p:nvPr/>
        </p:nvCxnSpPr>
        <p:spPr>
          <a:xfrm flipV="1">
            <a:off x="17802" y="624432"/>
            <a:ext cx="4283968" cy="17585"/>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355976" y="123207"/>
            <a:ext cx="4752528" cy="983218"/>
          </a:xfrm>
          <a:prstGeom prst="rect">
            <a:avLst/>
          </a:prstGeom>
        </p:spPr>
        <p:txBody>
          <a:bodyPr wrap="square">
            <a:spAutoFit/>
          </a:bodyPr>
          <a:lstStyle/>
          <a:p>
            <a:pPr algn="ctr">
              <a:lnSpc>
                <a:spcPct val="127000"/>
              </a:lnSpc>
              <a:spcAft>
                <a:spcPts val="800"/>
              </a:spcAft>
            </a:pPr>
            <a:r>
              <a:rPr lang="fr-FR" sz="2400" dirty="0">
                <a:latin typeface="Century Gothic" panose="020B0502020202020204" pitchFamily="34" charset="0"/>
              </a:rPr>
              <a:t>Contexte socioéconomique et ancrage territorial </a:t>
            </a:r>
          </a:p>
        </p:txBody>
      </p:sp>
      <p:sp>
        <p:nvSpPr>
          <p:cNvPr id="7" name="Ellipse 6"/>
          <p:cNvSpPr/>
          <p:nvPr/>
        </p:nvSpPr>
        <p:spPr>
          <a:xfrm>
            <a:off x="8316416" y="6356352"/>
            <a:ext cx="370387" cy="360040"/>
          </a:xfrm>
          <a:prstGeom prst="ellipse">
            <a:avLst/>
          </a:prstGeom>
          <a:noFill/>
          <a:ln>
            <a:solidFill>
              <a:srgbClr val="E3880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3492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8316416" y="6356352"/>
            <a:ext cx="370387" cy="360040"/>
          </a:xfrm>
          <a:prstGeom prst="ellipse">
            <a:avLst/>
          </a:prstGeom>
          <a:noFill/>
          <a:ln>
            <a:solidFill>
              <a:srgbClr val="E3880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69168" y="77475"/>
            <a:ext cx="8229600" cy="725470"/>
          </a:xfrm>
        </p:spPr>
        <p:txBody>
          <a:bodyPr>
            <a:normAutofit/>
          </a:bodyPr>
          <a:lstStyle/>
          <a:p>
            <a:pPr algn="l"/>
            <a:r>
              <a:rPr lang="fr-FR" sz="2400" dirty="0">
                <a:solidFill>
                  <a:srgbClr val="E3880F"/>
                </a:solidFill>
                <a:latin typeface="Aileron-Regular"/>
                <a:ea typeface="Calibri" panose="020F0502020204030204" pitchFamily="34" charset="0"/>
                <a:cs typeface="Aileron-Regular"/>
              </a:rPr>
              <a:t>Qui sommes nous ?</a:t>
            </a:r>
          </a:p>
        </p:txBody>
      </p:sp>
      <p:sp>
        <p:nvSpPr>
          <p:cNvPr id="4" name="Espace réservé du numéro de diapositive 3"/>
          <p:cNvSpPr>
            <a:spLocks noGrp="1"/>
          </p:cNvSpPr>
          <p:nvPr>
            <p:ph type="sldNum" sz="quarter" idx="12"/>
          </p:nvPr>
        </p:nvSpPr>
        <p:spPr/>
        <p:txBody>
          <a:bodyPr/>
          <a:lstStyle/>
          <a:p>
            <a:fld id="{DDAA6504-B99A-43EE-91D0-ED65267B126F}" type="slidenum">
              <a:rPr lang="fr-FR" b="1" smtClean="0">
                <a:solidFill>
                  <a:srgbClr val="4AB5C4"/>
                </a:solidFill>
              </a:rPr>
              <a:pPr/>
              <a:t>14</a:t>
            </a:fld>
            <a:endParaRPr lang="fr-FR" b="1" dirty="0">
              <a:solidFill>
                <a:srgbClr val="4AB5C4"/>
              </a:solidFill>
            </a:endParaRPr>
          </a:p>
        </p:txBody>
      </p:sp>
      <p:cxnSp>
        <p:nvCxnSpPr>
          <p:cNvPr id="7" name="Connecteur droit 6"/>
          <p:cNvCxnSpPr/>
          <p:nvPr/>
        </p:nvCxnSpPr>
        <p:spPr>
          <a:xfrm flipV="1">
            <a:off x="0" y="692696"/>
            <a:ext cx="4283968" cy="17585"/>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F0C2F84A-5B50-435D-9E9F-EB730A37723B}"/>
              </a:ext>
            </a:extLst>
          </p:cNvPr>
          <p:cNvSpPr txBox="1"/>
          <p:nvPr/>
        </p:nvSpPr>
        <p:spPr>
          <a:xfrm>
            <a:off x="20418" y="779413"/>
            <a:ext cx="8527099" cy="6641946"/>
          </a:xfrm>
          <a:prstGeom prst="rect">
            <a:avLst/>
          </a:prstGeom>
          <a:noFill/>
        </p:spPr>
        <p:txBody>
          <a:bodyPr wrap="square" rtlCol="0">
            <a:spAutoFit/>
          </a:bodyPr>
          <a:lstStyle/>
          <a:p>
            <a:r>
              <a:rPr lang="fr-FR" sz="1400" dirty="0">
                <a:latin typeface="Century Gothic" panose="020B0502020202020204" pitchFamily="34" charset="0"/>
                <a:cs typeface="Times New Roman" panose="02020603050405020304" pitchFamily="18" charset="0"/>
              </a:rPr>
              <a:t>Les partenariats mis en œuvre sont extrêmement diversifiés :</a:t>
            </a:r>
          </a:p>
          <a:p>
            <a:pPr marL="342900" indent="-342900">
              <a:lnSpc>
                <a:spcPct val="107000"/>
              </a:lnSpc>
              <a:spcBef>
                <a:spcPts val="600"/>
              </a:spcBef>
              <a:spcAft>
                <a:spcPts val="6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Les collectivités locales et territoriales qui nous font confiance et nous confient des marchés stables permettant une structuration de l’activité ;</a:t>
            </a:r>
          </a:p>
          <a:p>
            <a:pPr marL="342900" lvl="0" indent="-342900">
              <a:lnSpc>
                <a:spcPct val="107000"/>
              </a:lnSpc>
              <a:spcBef>
                <a:spcPct val="20000"/>
              </a:spcBef>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Les entreprises dont la présence permet la diversification des mises à disposition et prestations proposées et qui permettent des placements à l’emploi ou des périodes en immersion, objectifs premiers de nos actions ;</a:t>
            </a:r>
          </a:p>
          <a:p>
            <a:pPr marL="342900" lvl="0" indent="-342900">
              <a:lnSpc>
                <a:spcPct val="107000"/>
              </a:lnSpc>
              <a:spcBef>
                <a:spcPct val="20000"/>
              </a:spcBef>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Les partenaires de l’insertion et de l’accompagnement : CCAS, </a:t>
            </a:r>
            <a:r>
              <a:rPr lang="fr-FR" sz="1400" dirty="0" err="1">
                <a:latin typeface="Century Gothic" panose="020B0502020202020204" pitchFamily="34" charset="0"/>
                <a:ea typeface="Calibri" panose="020F0502020204030204" pitchFamily="34" charset="0"/>
                <a:cs typeface="Times New Roman" panose="02020603050405020304" pitchFamily="18" charset="0"/>
              </a:rPr>
              <a:t>EDeS</a:t>
            </a:r>
            <a:r>
              <a:rPr lang="fr-FR" sz="1400" dirty="0">
                <a:latin typeface="Century Gothic" panose="020B0502020202020204" pitchFamily="34" charset="0"/>
                <a:ea typeface="Calibri" panose="020F0502020204030204" pitchFamily="34" charset="0"/>
                <a:cs typeface="Times New Roman" panose="02020603050405020304" pitchFamily="18" charset="0"/>
              </a:rPr>
              <a:t>, Mission locale, Pôle Emploi, Référents RSA, Cap emploi, associations caritatives… afin de sécuriser les parcours ;</a:t>
            </a:r>
          </a:p>
          <a:p>
            <a:pPr marL="342900" lvl="0" indent="-342900">
              <a:lnSpc>
                <a:spcPct val="107000"/>
              </a:lnSpc>
              <a:spcBef>
                <a:spcPct val="20000"/>
              </a:spcBef>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Les partenaires de l’IAE : le partage d’expérience et d’outils nous est précieux ;</a:t>
            </a:r>
          </a:p>
          <a:p>
            <a:pPr marL="342900" lvl="0" indent="-342900">
              <a:lnSpc>
                <a:spcPct val="107000"/>
              </a:lnSpc>
              <a:spcBef>
                <a:spcPct val="20000"/>
              </a:spcBef>
              <a:spcAft>
                <a:spcPts val="800"/>
              </a:spcAft>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Les partenaires de la formation qui nous aident à professionnaliser nos salariés permanents et en insertion.</a:t>
            </a:r>
            <a:endParaRPr lang="fr-FR" sz="1400" dirty="0">
              <a:latin typeface="Century Gothic" panose="020B0502020202020204" pitchFamily="34" charset="0"/>
              <a:cs typeface="Times New Roman" panose="02020603050405020304" pitchFamily="18" charset="0"/>
            </a:endParaRPr>
          </a:p>
          <a:p>
            <a:r>
              <a:rPr lang="fr-FR" sz="1400" dirty="0">
                <a:latin typeface="Century Gothic" panose="020B0502020202020204" pitchFamily="34" charset="0"/>
                <a:cs typeface="Times New Roman" panose="02020603050405020304" pitchFamily="18" charset="0"/>
              </a:rPr>
              <a:t>Concernant notre service d’aides à domicile, les services sociaux et de coordination sont des interlocuteurs essentiels pour l’Association Intermédiaire : </a:t>
            </a:r>
          </a:p>
          <a:p>
            <a:pPr marL="342900" indent="-342900">
              <a:lnSpc>
                <a:spcPct val="107000"/>
              </a:lnSpc>
              <a:spcBef>
                <a:spcPts val="600"/>
              </a:spcBef>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Le service APA/PCH et la MDPH du Conseil Départemental de Vaucluse</a:t>
            </a:r>
          </a:p>
          <a:p>
            <a:pPr marL="342900" indent="-342900">
              <a:lnSpc>
                <a:spcPct val="107000"/>
              </a:lnSpc>
              <a:spcBef>
                <a:spcPts val="600"/>
              </a:spcBef>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Les hôpitaux situés sur nos zones d’intervention</a:t>
            </a:r>
          </a:p>
          <a:p>
            <a:pPr marL="342900" indent="-342900">
              <a:lnSpc>
                <a:spcPct val="107000"/>
              </a:lnSpc>
              <a:spcBef>
                <a:spcPts val="600"/>
              </a:spcBef>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Les CLICS, MAIA</a:t>
            </a:r>
          </a:p>
          <a:p>
            <a:pPr marL="342900" indent="-342900">
              <a:lnSpc>
                <a:spcPct val="107000"/>
              </a:lnSpc>
              <a:spcBef>
                <a:spcPts val="600"/>
              </a:spcBef>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Les SAVS</a:t>
            </a:r>
          </a:p>
          <a:p>
            <a:pPr marL="342900" indent="-342900">
              <a:lnSpc>
                <a:spcPct val="107000"/>
              </a:lnSpc>
              <a:spcBef>
                <a:spcPts val="600"/>
              </a:spcBef>
              <a:buClr>
                <a:srgbClr val="E3880F"/>
              </a:buClr>
              <a:buSzPct val="170000"/>
              <a:buFont typeface="Arial" panose="020B0604020202020204" pitchFamily="34" charset="0"/>
              <a:buChar char="•"/>
            </a:pPr>
            <a:r>
              <a:rPr lang="fr-FR" sz="1400" dirty="0">
                <a:latin typeface="Century Gothic" panose="020B0502020202020204" pitchFamily="34" charset="0"/>
                <a:ea typeface="Calibri" panose="020F0502020204030204" pitchFamily="34" charset="0"/>
                <a:cs typeface="Times New Roman" panose="02020603050405020304" pitchFamily="18" charset="0"/>
              </a:rPr>
              <a:t>Les services de protection juridique et les tuteurs privés</a:t>
            </a:r>
          </a:p>
          <a:p>
            <a:r>
              <a:rPr lang="fr-FR" sz="1400" dirty="0">
                <a:latin typeface="Century Gothic" panose="020B0502020202020204" pitchFamily="34" charset="0"/>
                <a:cs typeface="Times New Roman" panose="02020603050405020304" pitchFamily="18" charset="0"/>
              </a:rPr>
              <a:t>Notre service est, dans la majorité des cas, cofinancé par des organismes à vocation sociale ou assurantielle : Conseil Départemental de Vaucluse, La Carsat Sud Est, la CPAM, la CNRACL, la MGEN, le RSI,..</a:t>
            </a:r>
          </a:p>
          <a:p>
            <a:pPr>
              <a:lnSpc>
                <a:spcPct val="107000"/>
              </a:lnSpc>
              <a:spcBef>
                <a:spcPct val="20000"/>
              </a:spcBef>
              <a:spcAft>
                <a:spcPts val="800"/>
              </a:spcAft>
            </a:pPr>
            <a:endParaRPr lang="fr-FR" sz="1500" dirty="0">
              <a:latin typeface="Century Gothic" panose="020B0502020202020204" pitchFamily="34" charset="0"/>
              <a:cs typeface="Times New Roman" panose="02020603050405020304" pitchFamily="18" charset="0"/>
            </a:endParaRPr>
          </a:p>
          <a:p>
            <a:pPr>
              <a:lnSpc>
                <a:spcPct val="107000"/>
              </a:lnSpc>
              <a:spcBef>
                <a:spcPct val="20000"/>
              </a:spcBef>
              <a:spcAft>
                <a:spcPts val="800"/>
              </a:spcAft>
            </a:pPr>
            <a:endParaRPr lang="fr-FR" sz="1500" dirty="0">
              <a:latin typeface="Aileron-Regular"/>
              <a:cs typeface="Times New Roman" panose="02020603050405020304" pitchFamily="18" charset="0"/>
            </a:endParaRPr>
          </a:p>
        </p:txBody>
      </p:sp>
      <p:sp>
        <p:nvSpPr>
          <p:cNvPr id="9" name="Rectangle 8"/>
          <p:cNvSpPr/>
          <p:nvPr/>
        </p:nvSpPr>
        <p:spPr>
          <a:xfrm>
            <a:off x="4461039" y="77475"/>
            <a:ext cx="4752528" cy="834780"/>
          </a:xfrm>
          <a:prstGeom prst="rect">
            <a:avLst/>
          </a:prstGeom>
        </p:spPr>
        <p:txBody>
          <a:bodyPr wrap="square">
            <a:spAutoFit/>
          </a:bodyPr>
          <a:lstStyle/>
          <a:p>
            <a:pPr algn="ctr">
              <a:lnSpc>
                <a:spcPct val="127000"/>
              </a:lnSpc>
              <a:spcAft>
                <a:spcPts val="800"/>
              </a:spcAft>
            </a:pPr>
            <a:r>
              <a:rPr lang="fr-FR" sz="2000" dirty="0">
                <a:latin typeface="Century Gothic" panose="020B0502020202020204" pitchFamily="34" charset="0"/>
              </a:rPr>
              <a:t>Contexte socioéconomique et ancrage territorial </a:t>
            </a:r>
          </a:p>
        </p:txBody>
      </p:sp>
    </p:spTree>
    <p:extLst>
      <p:ext uri="{BB962C8B-B14F-4D97-AF65-F5344CB8AC3E}">
        <p14:creationId xmlns:p14="http://schemas.microsoft.com/office/powerpoint/2010/main" val="109156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3BBCF1F-749B-4480-ACA0-B81EE256605C}"/>
              </a:ext>
            </a:extLst>
          </p:cNvPr>
          <p:cNvSpPr>
            <a:spLocks noGrp="1"/>
          </p:cNvSpPr>
          <p:nvPr>
            <p:ph idx="1"/>
          </p:nvPr>
        </p:nvSpPr>
        <p:spPr>
          <a:xfrm>
            <a:off x="272009" y="1316667"/>
            <a:ext cx="8229600" cy="4525963"/>
          </a:xfrm>
        </p:spPr>
        <p:txBody>
          <a:bodyPr>
            <a:normAutofit fontScale="92500" lnSpcReduction="20000"/>
          </a:bodyPr>
          <a:lstStyle/>
          <a:p>
            <a:pPr marL="0" indent="0">
              <a:lnSpc>
                <a:spcPct val="107000"/>
              </a:lnSpc>
              <a:spcAft>
                <a:spcPts val="800"/>
              </a:spcAft>
              <a:buNone/>
            </a:pPr>
            <a:r>
              <a:rPr lang="fr-FR" sz="1500" dirty="0">
                <a:solidFill>
                  <a:srgbClr val="E3880F"/>
                </a:solidFill>
                <a:latin typeface="Century Gothic" panose="020B0502020202020204" pitchFamily="34" charset="0"/>
                <a:cs typeface="Times New Roman" panose="02020603050405020304" pitchFamily="18" charset="0"/>
              </a:rPr>
              <a:t>Nos affiliations</a:t>
            </a:r>
            <a:endParaRPr lang="fr-FR" sz="1500" dirty="0">
              <a:latin typeface="Century Gothic" panose="020B0502020202020204" pitchFamily="34" charset="0"/>
              <a:cs typeface="Times New Roman" panose="02020603050405020304" pitchFamily="18" charset="0"/>
            </a:endParaRPr>
          </a:p>
          <a:p>
            <a:pPr marL="0" indent="0">
              <a:lnSpc>
                <a:spcPct val="107000"/>
              </a:lnSpc>
              <a:spcAft>
                <a:spcPts val="800"/>
              </a:spcAft>
              <a:buNone/>
            </a:pPr>
            <a:r>
              <a:rPr lang="fr-FR" sz="1500" dirty="0">
                <a:latin typeface="Century Gothic" panose="020B0502020202020204" pitchFamily="34" charset="0"/>
                <a:cs typeface="Times New Roman" panose="02020603050405020304" pitchFamily="18" charset="0"/>
              </a:rPr>
              <a:t>Le Pied à l’Etrier est adhérente des fédérations : Chantier Ecole, Coorace, CPME84, Réseau Régional et National des Ressourceries.</a:t>
            </a:r>
          </a:p>
          <a:p>
            <a:pPr marL="0" indent="0">
              <a:lnSpc>
                <a:spcPct val="107000"/>
              </a:lnSpc>
              <a:spcAft>
                <a:spcPts val="800"/>
              </a:spcAft>
              <a:buNone/>
            </a:pPr>
            <a:r>
              <a:rPr lang="fr-FR" sz="1500" dirty="0">
                <a:latin typeface="Century Gothic" panose="020B0502020202020204" pitchFamily="34" charset="0"/>
                <a:cs typeface="Times New Roman" panose="02020603050405020304" pitchFamily="18" charset="0"/>
              </a:rPr>
              <a:t>Elle siège aux Conseils d’Administration de la Mission Locale du Haut Vaucluse et du Collectif CIE84</a:t>
            </a:r>
          </a:p>
          <a:p>
            <a:pPr marL="0" indent="0">
              <a:lnSpc>
                <a:spcPct val="117000"/>
              </a:lnSpc>
              <a:spcAft>
                <a:spcPts val="800"/>
              </a:spcAft>
              <a:buNone/>
            </a:pPr>
            <a:endParaRPr lang="fr-FR" sz="1500" dirty="0">
              <a:solidFill>
                <a:srgbClr val="E3880F"/>
              </a:solidFill>
              <a:latin typeface="Century Gothic" panose="020B0502020202020204" pitchFamily="34" charset="0"/>
              <a:cs typeface="Times New Roman" panose="02020603050405020304" pitchFamily="18" charset="0"/>
            </a:endParaRPr>
          </a:p>
          <a:p>
            <a:pPr marL="0" indent="0">
              <a:lnSpc>
                <a:spcPct val="117000"/>
              </a:lnSpc>
              <a:spcAft>
                <a:spcPts val="800"/>
              </a:spcAft>
              <a:buNone/>
            </a:pPr>
            <a:r>
              <a:rPr lang="fr-FR" sz="1500" dirty="0">
                <a:solidFill>
                  <a:srgbClr val="E3880F"/>
                </a:solidFill>
                <a:latin typeface="Century Gothic" panose="020B0502020202020204" pitchFamily="34" charset="0"/>
                <a:cs typeface="Times New Roman" panose="02020603050405020304" pitchFamily="18" charset="0"/>
              </a:rPr>
              <a:t>Nos agréments et conventionnements</a:t>
            </a:r>
          </a:p>
          <a:p>
            <a:pPr>
              <a:lnSpc>
                <a:spcPct val="107000"/>
              </a:lnSpc>
              <a:spcBef>
                <a:spcPts val="600"/>
              </a:spcBef>
              <a:buClr>
                <a:srgbClr val="E3880F"/>
              </a:buClr>
              <a:buSzPct val="170000"/>
            </a:pPr>
            <a:r>
              <a:rPr lang="fr-FR" sz="1500" dirty="0">
                <a:latin typeface="Century Gothic" panose="020B0502020202020204" pitchFamily="34" charset="0"/>
                <a:ea typeface="Calibri" panose="020F0502020204030204" pitchFamily="34" charset="0"/>
                <a:cs typeface="Times New Roman" panose="02020603050405020304" pitchFamily="18" charset="0"/>
              </a:rPr>
              <a:t>Conventions avec la Direccte et le Département de Vaucluse pour le fonctionnement de l’Association Intermédiaire et celui du Chantier d’insertion</a:t>
            </a:r>
          </a:p>
          <a:p>
            <a:pPr>
              <a:lnSpc>
                <a:spcPct val="107000"/>
              </a:lnSpc>
              <a:spcBef>
                <a:spcPts val="600"/>
              </a:spcBef>
              <a:buClr>
                <a:srgbClr val="E3880F"/>
              </a:buClr>
              <a:buSzPct val="170000"/>
            </a:pPr>
            <a:r>
              <a:rPr lang="fr-FR" sz="1500" dirty="0">
                <a:latin typeface="Century Gothic" panose="020B0502020202020204" pitchFamily="34" charset="0"/>
                <a:ea typeface="Calibri" panose="020F0502020204030204" pitchFamily="34" charset="0"/>
                <a:cs typeface="Times New Roman" panose="02020603050405020304" pitchFamily="18" charset="0"/>
              </a:rPr>
              <a:t>Agrément Qualité Association Service à la Personne délivré par la DIRECCTE avec l’autorisation du Conseil Départemental de Vaucluse</a:t>
            </a:r>
          </a:p>
          <a:p>
            <a:pPr>
              <a:lnSpc>
                <a:spcPct val="107000"/>
              </a:lnSpc>
              <a:spcBef>
                <a:spcPts val="600"/>
              </a:spcBef>
              <a:buClr>
                <a:srgbClr val="E3880F"/>
              </a:buClr>
              <a:buSzPct val="170000"/>
            </a:pPr>
            <a:r>
              <a:rPr lang="fr-FR" sz="1500" dirty="0">
                <a:latin typeface="Century Gothic" panose="020B0502020202020204" pitchFamily="34" charset="0"/>
                <a:ea typeface="Calibri" panose="020F0502020204030204" pitchFamily="34" charset="0"/>
                <a:cs typeface="Times New Roman" panose="02020603050405020304" pitchFamily="18" charset="0"/>
              </a:rPr>
              <a:t>Déclaration Organisme de Formation délivrée par la Préfecture de Région</a:t>
            </a:r>
          </a:p>
          <a:p>
            <a:pPr>
              <a:lnSpc>
                <a:spcPct val="107000"/>
              </a:lnSpc>
              <a:spcBef>
                <a:spcPts val="600"/>
              </a:spcBef>
              <a:buClr>
                <a:srgbClr val="E3880F"/>
              </a:buClr>
              <a:buSzPct val="170000"/>
            </a:pPr>
            <a:r>
              <a:rPr lang="fr-FR" sz="1500" dirty="0">
                <a:latin typeface="Century Gothic" panose="020B0502020202020204" pitchFamily="34" charset="0"/>
                <a:ea typeface="Calibri" panose="020F0502020204030204" pitchFamily="34" charset="0"/>
                <a:cs typeface="Times New Roman" panose="02020603050405020304" pitchFamily="18" charset="0"/>
              </a:rPr>
              <a:t>Agrément Entreprise Solidaire d’Utilité Sociale (ESUS) délivré par le Préfet de Vaucluse</a:t>
            </a:r>
          </a:p>
          <a:p>
            <a:pPr>
              <a:lnSpc>
                <a:spcPct val="107000"/>
              </a:lnSpc>
              <a:spcBef>
                <a:spcPts val="600"/>
              </a:spcBef>
              <a:buClr>
                <a:srgbClr val="E3880F"/>
              </a:buClr>
              <a:buSzPct val="170000"/>
            </a:pPr>
            <a:r>
              <a:rPr lang="fr-FR" sz="1500" dirty="0">
                <a:latin typeface="Century Gothic" panose="020B0502020202020204" pitchFamily="34" charset="0"/>
                <a:ea typeface="Calibri" panose="020F0502020204030204" pitchFamily="34" charset="0"/>
                <a:cs typeface="Times New Roman" panose="02020603050405020304" pitchFamily="18" charset="0"/>
              </a:rPr>
              <a:t>Convention de coopération avec Pôle Emploi, l’EHPAD de Bollène</a:t>
            </a:r>
          </a:p>
          <a:p>
            <a:pPr>
              <a:lnSpc>
                <a:spcPct val="107000"/>
              </a:lnSpc>
              <a:spcBef>
                <a:spcPts val="600"/>
              </a:spcBef>
              <a:buClr>
                <a:srgbClr val="E3880F"/>
              </a:buClr>
              <a:buSzPct val="170000"/>
            </a:pPr>
            <a:r>
              <a:rPr lang="fr-FR" sz="1500" dirty="0">
                <a:latin typeface="Century Gothic" panose="020B0502020202020204" pitchFamily="34" charset="0"/>
                <a:ea typeface="Calibri" panose="020F0502020204030204" pitchFamily="34" charset="0"/>
                <a:cs typeface="Times New Roman" panose="02020603050405020304" pitchFamily="18" charset="0"/>
              </a:rPr>
              <a:t>Convention d’objectifs avec la Mairie de Bollène, la Communautés de Communes Rhône Lez Provence, la Mairie de Vaison la Romaine et la Mairie de Sainte Cécile les Vignes</a:t>
            </a:r>
          </a:p>
          <a:p>
            <a:endParaRPr lang="fr-FR" dirty="0"/>
          </a:p>
        </p:txBody>
      </p:sp>
      <p:sp>
        <p:nvSpPr>
          <p:cNvPr id="5" name="Espace réservé du numéro de diapositive 4">
            <a:extLst>
              <a:ext uri="{FF2B5EF4-FFF2-40B4-BE49-F238E27FC236}">
                <a16:creationId xmlns:a16="http://schemas.microsoft.com/office/drawing/2014/main" id="{2871D47E-FF9B-4C7A-8C7D-F5C27CDAB99A}"/>
              </a:ext>
            </a:extLst>
          </p:cNvPr>
          <p:cNvSpPr>
            <a:spLocks noGrp="1"/>
          </p:cNvSpPr>
          <p:nvPr>
            <p:ph type="sldNum" sz="quarter" idx="12"/>
          </p:nvPr>
        </p:nvSpPr>
        <p:spPr/>
        <p:txBody>
          <a:bodyPr/>
          <a:lstStyle/>
          <a:p>
            <a:fld id="{DDAA6504-B99A-43EE-91D0-ED65267B126F}" type="slidenum">
              <a:rPr lang="fr-FR" b="1" smtClean="0">
                <a:solidFill>
                  <a:srgbClr val="4AB5C4"/>
                </a:solidFill>
              </a:rPr>
              <a:pPr/>
              <a:t>15</a:t>
            </a:fld>
            <a:endParaRPr lang="fr-FR" b="1" dirty="0">
              <a:solidFill>
                <a:srgbClr val="4AB5C4"/>
              </a:solidFill>
            </a:endParaRPr>
          </a:p>
        </p:txBody>
      </p:sp>
      <p:sp>
        <p:nvSpPr>
          <p:cNvPr id="6" name="Titre 1"/>
          <p:cNvSpPr>
            <a:spLocks noGrp="1"/>
          </p:cNvSpPr>
          <p:nvPr>
            <p:ph type="title"/>
          </p:nvPr>
        </p:nvSpPr>
        <p:spPr>
          <a:xfrm>
            <a:off x="169168" y="77475"/>
            <a:ext cx="8229600" cy="725470"/>
          </a:xfrm>
        </p:spPr>
        <p:txBody>
          <a:bodyPr>
            <a:normAutofit/>
          </a:bodyPr>
          <a:lstStyle/>
          <a:p>
            <a:pPr algn="l"/>
            <a:r>
              <a:rPr lang="fr-FR" sz="2400" dirty="0">
                <a:solidFill>
                  <a:srgbClr val="E3880F"/>
                </a:solidFill>
                <a:latin typeface="Aileron-Regular"/>
                <a:ea typeface="Calibri" panose="020F0502020204030204" pitchFamily="34" charset="0"/>
                <a:cs typeface="Aileron-Regular"/>
              </a:rPr>
              <a:t>Qui sommes nous ?</a:t>
            </a:r>
          </a:p>
        </p:txBody>
      </p:sp>
      <p:cxnSp>
        <p:nvCxnSpPr>
          <p:cNvPr id="7" name="Connecteur droit 6"/>
          <p:cNvCxnSpPr/>
          <p:nvPr/>
        </p:nvCxnSpPr>
        <p:spPr>
          <a:xfrm flipV="1">
            <a:off x="0" y="802945"/>
            <a:ext cx="4283968" cy="17585"/>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8316416" y="6356352"/>
            <a:ext cx="370387" cy="360040"/>
          </a:xfrm>
          <a:prstGeom prst="ellipse">
            <a:avLst/>
          </a:prstGeom>
          <a:noFill/>
          <a:ln>
            <a:solidFill>
              <a:srgbClr val="E3880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381247" y="85381"/>
            <a:ext cx="4752528" cy="983218"/>
          </a:xfrm>
          <a:prstGeom prst="rect">
            <a:avLst/>
          </a:prstGeom>
        </p:spPr>
        <p:txBody>
          <a:bodyPr wrap="square">
            <a:spAutoFit/>
          </a:bodyPr>
          <a:lstStyle/>
          <a:p>
            <a:pPr algn="ctr">
              <a:lnSpc>
                <a:spcPct val="127000"/>
              </a:lnSpc>
              <a:spcAft>
                <a:spcPts val="800"/>
              </a:spcAft>
            </a:pPr>
            <a:r>
              <a:rPr lang="fr-FR" sz="2400" dirty="0">
                <a:latin typeface="Century Gothic" panose="020B0502020202020204" pitchFamily="34" charset="0"/>
              </a:rPr>
              <a:t>Contexte socioéconomique et ancrage territorial </a:t>
            </a:r>
          </a:p>
        </p:txBody>
      </p:sp>
    </p:spTree>
    <p:extLst>
      <p:ext uri="{BB962C8B-B14F-4D97-AF65-F5344CB8AC3E}">
        <p14:creationId xmlns:p14="http://schemas.microsoft.com/office/powerpoint/2010/main" val="353246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llipse 35"/>
          <p:cNvSpPr/>
          <p:nvPr/>
        </p:nvSpPr>
        <p:spPr>
          <a:xfrm>
            <a:off x="4927180" y="1356115"/>
            <a:ext cx="2121051" cy="1281020"/>
          </a:xfrm>
          <a:prstGeom prst="ellipse">
            <a:avLst/>
          </a:prstGeom>
          <a:solidFill>
            <a:srgbClr val="4AB5C4"/>
          </a:solidFill>
          <a:ln>
            <a:solidFill>
              <a:srgbClr val="FF99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fr-FR" sz="1600" b="1" dirty="0">
                <a:solidFill>
                  <a:schemeClr val="bg1"/>
                </a:solidFill>
                <a:latin typeface="Aileron-Regular"/>
              </a:rPr>
              <a:t>Opportunités</a:t>
            </a:r>
          </a:p>
        </p:txBody>
      </p:sp>
      <p:sp>
        <p:nvSpPr>
          <p:cNvPr id="35" name="Ellipse 34"/>
          <p:cNvSpPr/>
          <p:nvPr/>
        </p:nvSpPr>
        <p:spPr>
          <a:xfrm>
            <a:off x="17777" y="1671667"/>
            <a:ext cx="2029884" cy="1161093"/>
          </a:xfrm>
          <a:prstGeom prst="ellipse">
            <a:avLst/>
          </a:prstGeom>
          <a:solidFill>
            <a:srgbClr val="4AB5C4"/>
          </a:solidFill>
          <a:ln>
            <a:solidFill>
              <a:srgbClr val="FF99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fr-FR" sz="1400" dirty="0">
              <a:latin typeface="Century Gothic" panose="020B0502020202020204" pitchFamily="34" charset="0"/>
            </a:endParaRPr>
          </a:p>
        </p:txBody>
      </p:sp>
      <p:sp>
        <p:nvSpPr>
          <p:cNvPr id="34" name="Ellipse 33"/>
          <p:cNvSpPr/>
          <p:nvPr/>
        </p:nvSpPr>
        <p:spPr>
          <a:xfrm>
            <a:off x="5149209" y="4356019"/>
            <a:ext cx="2029884" cy="1161093"/>
          </a:xfrm>
          <a:prstGeom prst="ellipse">
            <a:avLst/>
          </a:prstGeom>
          <a:solidFill>
            <a:srgbClr val="4AB5C4"/>
          </a:solidFill>
          <a:ln>
            <a:solidFill>
              <a:srgbClr val="FF99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fr-FR" sz="1600" b="1" dirty="0">
                <a:solidFill>
                  <a:schemeClr val="bg1"/>
                </a:solidFill>
                <a:latin typeface="Aileron-Regular"/>
              </a:rPr>
              <a:t>Faiblesses</a:t>
            </a:r>
          </a:p>
        </p:txBody>
      </p:sp>
      <p:sp>
        <p:nvSpPr>
          <p:cNvPr id="8" name="Ellipse 7"/>
          <p:cNvSpPr/>
          <p:nvPr/>
        </p:nvSpPr>
        <p:spPr>
          <a:xfrm>
            <a:off x="177888" y="4356019"/>
            <a:ext cx="2032501" cy="1161093"/>
          </a:xfrm>
          <a:prstGeom prst="ellipse">
            <a:avLst/>
          </a:prstGeom>
          <a:solidFill>
            <a:srgbClr val="4AB5C4"/>
          </a:solidFill>
          <a:ln>
            <a:solidFill>
              <a:srgbClr val="FF99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fr-FR" sz="1400" dirty="0">
              <a:latin typeface="Century Gothic" panose="020B0502020202020204" pitchFamily="34" charset="0"/>
            </a:endParaRPr>
          </a:p>
        </p:txBody>
      </p:sp>
      <p:sp>
        <p:nvSpPr>
          <p:cNvPr id="16" name="Ellipse 15"/>
          <p:cNvSpPr/>
          <p:nvPr/>
        </p:nvSpPr>
        <p:spPr>
          <a:xfrm>
            <a:off x="8345007" y="6356352"/>
            <a:ext cx="370387" cy="360040"/>
          </a:xfrm>
          <a:prstGeom prst="ellipse">
            <a:avLst/>
          </a:prstGeom>
          <a:noFill/>
          <a:ln>
            <a:solidFill>
              <a:srgbClr val="E3880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15407" y="-48595"/>
            <a:ext cx="8229600" cy="725470"/>
          </a:xfrm>
        </p:spPr>
        <p:txBody>
          <a:bodyPr>
            <a:normAutofit/>
          </a:bodyPr>
          <a:lstStyle/>
          <a:p>
            <a:pPr algn="l"/>
            <a:r>
              <a:rPr lang="fr-FR" sz="2400" dirty="0">
                <a:solidFill>
                  <a:srgbClr val="E3880F"/>
                </a:solidFill>
                <a:latin typeface="Century Gothic" panose="020B0502020202020204" pitchFamily="34" charset="0"/>
                <a:ea typeface="Calibri" panose="020F0502020204030204" pitchFamily="34" charset="0"/>
                <a:cs typeface="Aileron-Regular"/>
              </a:rPr>
              <a:t>Vers quoi voulons nous aller ?</a:t>
            </a:r>
          </a:p>
        </p:txBody>
      </p:sp>
      <p:sp>
        <p:nvSpPr>
          <p:cNvPr id="4" name="Espace réservé du numéro de diapositive 3"/>
          <p:cNvSpPr>
            <a:spLocks noGrp="1"/>
          </p:cNvSpPr>
          <p:nvPr>
            <p:ph type="sldNum" sz="quarter" idx="12"/>
          </p:nvPr>
        </p:nvSpPr>
        <p:spPr>
          <a:xfrm>
            <a:off x="6567566" y="6356352"/>
            <a:ext cx="2133600" cy="365125"/>
          </a:xfrm>
        </p:spPr>
        <p:txBody>
          <a:bodyPr/>
          <a:lstStyle/>
          <a:p>
            <a:fld id="{DDAA6504-B99A-43EE-91D0-ED65267B126F}" type="slidenum">
              <a:rPr lang="fr-FR" b="1" smtClean="0">
                <a:solidFill>
                  <a:srgbClr val="4AB5C4"/>
                </a:solidFill>
              </a:rPr>
              <a:pPr/>
              <a:t>16</a:t>
            </a:fld>
            <a:endParaRPr lang="fr-FR" b="1" dirty="0">
              <a:solidFill>
                <a:srgbClr val="4AB5C4"/>
              </a:solidFill>
            </a:endParaRPr>
          </a:p>
        </p:txBody>
      </p:sp>
      <p:cxnSp>
        <p:nvCxnSpPr>
          <p:cNvPr id="7" name="Connecteur droit 6"/>
          <p:cNvCxnSpPr/>
          <p:nvPr/>
        </p:nvCxnSpPr>
        <p:spPr>
          <a:xfrm flipV="1">
            <a:off x="-3943" y="521907"/>
            <a:ext cx="4283968" cy="17585"/>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1286375" y="2082778"/>
            <a:ext cx="2793517" cy="482126"/>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r>
              <a:rPr lang="fr-FR" sz="1400" dirty="0">
                <a:latin typeface="Century Gothic" panose="020B0502020202020204" pitchFamily="34" charset="0"/>
              </a:rPr>
              <a:t>Le comportement de certains salariés en insertion</a:t>
            </a:r>
          </a:p>
        </p:txBody>
      </p:sp>
      <p:sp>
        <p:nvSpPr>
          <p:cNvPr id="19" name="ZoneTexte 18"/>
          <p:cNvSpPr txBox="1"/>
          <p:nvPr/>
        </p:nvSpPr>
        <p:spPr>
          <a:xfrm>
            <a:off x="203626" y="2041103"/>
            <a:ext cx="1581864" cy="338554"/>
          </a:xfrm>
          <a:prstGeom prst="rect">
            <a:avLst/>
          </a:prstGeom>
          <a:noFill/>
        </p:spPr>
        <p:txBody>
          <a:bodyPr wrap="square" rtlCol="0">
            <a:spAutoFit/>
          </a:bodyPr>
          <a:lstStyle/>
          <a:p>
            <a:r>
              <a:rPr lang="fr-FR" sz="1600" b="1" dirty="0">
                <a:solidFill>
                  <a:schemeClr val="bg1"/>
                </a:solidFill>
                <a:latin typeface="Aileron-Regular"/>
              </a:rPr>
              <a:t>Menaces</a:t>
            </a:r>
            <a:endParaRPr lang="fr-FR" sz="1400" b="1" dirty="0">
              <a:solidFill>
                <a:schemeClr val="bg1"/>
              </a:solidFill>
              <a:latin typeface="Aileron-Regular"/>
            </a:endParaRPr>
          </a:p>
        </p:txBody>
      </p:sp>
      <p:sp>
        <p:nvSpPr>
          <p:cNvPr id="10" name="Rectangle à coins arrondis 9"/>
          <p:cNvSpPr/>
          <p:nvPr/>
        </p:nvSpPr>
        <p:spPr>
          <a:xfrm>
            <a:off x="6643769" y="1645176"/>
            <a:ext cx="2335857" cy="638205"/>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dirty="0">
              <a:latin typeface="Century Gothic" panose="020B0502020202020204" pitchFamily="34" charset="0"/>
            </a:endParaRPr>
          </a:p>
          <a:p>
            <a:pPr algn="ctr"/>
            <a:r>
              <a:rPr lang="fr-FR" sz="1400" dirty="0">
                <a:latin typeface="Century Gothic" panose="020B0502020202020204" pitchFamily="34" charset="0"/>
              </a:rPr>
              <a:t>De nouveaux modes de financement</a:t>
            </a:r>
            <a:endParaRPr lang="fr-FR" dirty="0">
              <a:latin typeface="Century Gothic" panose="020B0502020202020204" pitchFamily="34" charset="0"/>
            </a:endParaRPr>
          </a:p>
          <a:p>
            <a:pPr algn="ctr"/>
            <a:endParaRPr lang="fr-FR" dirty="0"/>
          </a:p>
        </p:txBody>
      </p:sp>
      <p:sp>
        <p:nvSpPr>
          <p:cNvPr id="18" name="Rectangle à coins arrondis 17"/>
          <p:cNvSpPr/>
          <p:nvPr/>
        </p:nvSpPr>
        <p:spPr>
          <a:xfrm>
            <a:off x="5222663" y="1105378"/>
            <a:ext cx="2127511" cy="523422"/>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dirty="0">
              <a:latin typeface="Century Gothic" panose="020B0502020202020204" pitchFamily="34" charset="0"/>
            </a:endParaRPr>
          </a:p>
          <a:p>
            <a:pPr algn="ctr"/>
            <a:r>
              <a:rPr lang="fr-FR" sz="1400" dirty="0">
                <a:latin typeface="Century Gothic" panose="020B0502020202020204" pitchFamily="34" charset="0"/>
              </a:rPr>
              <a:t>Les besoins du territoire</a:t>
            </a:r>
          </a:p>
          <a:p>
            <a:pPr algn="ctr"/>
            <a:endParaRPr lang="fr-FR" dirty="0"/>
          </a:p>
        </p:txBody>
      </p:sp>
      <p:sp>
        <p:nvSpPr>
          <p:cNvPr id="21" name="Rectangle à coins arrondis 20"/>
          <p:cNvSpPr/>
          <p:nvPr/>
        </p:nvSpPr>
        <p:spPr>
          <a:xfrm>
            <a:off x="6516216" y="3329990"/>
            <a:ext cx="2590965" cy="547091"/>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Century Gothic" panose="020B0502020202020204" pitchFamily="34" charset="0"/>
              </a:rPr>
              <a:t>La communication interne et l’organisation</a:t>
            </a:r>
          </a:p>
        </p:txBody>
      </p:sp>
      <p:sp>
        <p:nvSpPr>
          <p:cNvPr id="22" name="Rectangle à coins arrondis 21"/>
          <p:cNvSpPr/>
          <p:nvPr/>
        </p:nvSpPr>
        <p:spPr>
          <a:xfrm>
            <a:off x="5586401" y="3887109"/>
            <a:ext cx="2382902" cy="658839"/>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Century Gothic" panose="020B0502020202020204" pitchFamily="34" charset="0"/>
              </a:rPr>
              <a:t>La configuration des locaux</a:t>
            </a:r>
          </a:p>
        </p:txBody>
      </p:sp>
      <p:sp>
        <p:nvSpPr>
          <p:cNvPr id="23" name="Rectangle à coins arrondis 22"/>
          <p:cNvSpPr/>
          <p:nvPr/>
        </p:nvSpPr>
        <p:spPr>
          <a:xfrm>
            <a:off x="5460538" y="5408309"/>
            <a:ext cx="1986310" cy="567116"/>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Century Gothic" panose="020B0502020202020204" pitchFamily="34" charset="0"/>
              </a:rPr>
              <a:t>Le partenariat avec les entreprises</a:t>
            </a:r>
          </a:p>
        </p:txBody>
      </p:sp>
      <p:sp>
        <p:nvSpPr>
          <p:cNvPr id="24" name="Rectangle à coins arrondis 23"/>
          <p:cNvSpPr/>
          <p:nvPr/>
        </p:nvSpPr>
        <p:spPr>
          <a:xfrm>
            <a:off x="6781040" y="4556320"/>
            <a:ext cx="2261614" cy="846904"/>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Century Gothic" panose="020B0502020202020204" pitchFamily="34" charset="0"/>
              </a:rPr>
              <a:t>Les orientations et les inscriptions du public en insertion</a:t>
            </a:r>
          </a:p>
        </p:txBody>
      </p:sp>
      <p:sp>
        <p:nvSpPr>
          <p:cNvPr id="25" name="Rectangle à coins arrondis 24"/>
          <p:cNvSpPr/>
          <p:nvPr/>
        </p:nvSpPr>
        <p:spPr>
          <a:xfrm>
            <a:off x="80439" y="3800121"/>
            <a:ext cx="2088231" cy="705998"/>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Century Gothic" panose="020B0502020202020204" pitchFamily="34" charset="0"/>
              </a:rPr>
              <a:t>Professionnalisme de notre personnel</a:t>
            </a:r>
          </a:p>
        </p:txBody>
      </p:sp>
      <p:sp>
        <p:nvSpPr>
          <p:cNvPr id="26" name="Rectangle à coins arrondis 25"/>
          <p:cNvSpPr/>
          <p:nvPr/>
        </p:nvSpPr>
        <p:spPr>
          <a:xfrm>
            <a:off x="1865416" y="5121039"/>
            <a:ext cx="2056924" cy="746230"/>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Century Gothic" panose="020B0502020202020204" pitchFamily="34" charset="0"/>
              </a:rPr>
              <a:t>Diversification de nos ressources</a:t>
            </a:r>
          </a:p>
        </p:txBody>
      </p:sp>
      <p:sp>
        <p:nvSpPr>
          <p:cNvPr id="27" name="Rectangle à coins arrondis 26"/>
          <p:cNvSpPr/>
          <p:nvPr/>
        </p:nvSpPr>
        <p:spPr>
          <a:xfrm>
            <a:off x="1474320" y="4697485"/>
            <a:ext cx="1768616" cy="451882"/>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Century Gothic" panose="020B0502020202020204" pitchFamily="34" charset="0"/>
              </a:rPr>
              <a:t>Compétitivité</a:t>
            </a:r>
          </a:p>
        </p:txBody>
      </p:sp>
      <p:sp>
        <p:nvSpPr>
          <p:cNvPr id="29" name="Rectangle à coins arrondis 28"/>
          <p:cNvSpPr/>
          <p:nvPr/>
        </p:nvSpPr>
        <p:spPr>
          <a:xfrm>
            <a:off x="61845" y="5301208"/>
            <a:ext cx="1941749" cy="573161"/>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Century Gothic" panose="020B0502020202020204" pitchFamily="34" charset="0"/>
              </a:rPr>
              <a:t>Ancrage fort sur le territoire</a:t>
            </a:r>
          </a:p>
        </p:txBody>
      </p:sp>
      <p:sp>
        <p:nvSpPr>
          <p:cNvPr id="30" name="Rectangle à coins arrondis 29"/>
          <p:cNvSpPr/>
          <p:nvPr/>
        </p:nvSpPr>
        <p:spPr>
          <a:xfrm>
            <a:off x="1716086" y="4344999"/>
            <a:ext cx="1679453" cy="448140"/>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Century Gothic" panose="020B0502020202020204" pitchFamily="34" charset="0"/>
              </a:rPr>
              <a:t>Réactivité</a:t>
            </a:r>
          </a:p>
        </p:txBody>
      </p:sp>
      <p:sp>
        <p:nvSpPr>
          <p:cNvPr id="28" name="Rectangle à coins arrondis 27"/>
          <p:cNvSpPr/>
          <p:nvPr/>
        </p:nvSpPr>
        <p:spPr>
          <a:xfrm>
            <a:off x="1019582" y="1307647"/>
            <a:ext cx="2957224" cy="753201"/>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Century Gothic" panose="020B0502020202020204" pitchFamily="34" charset="0"/>
              </a:rPr>
              <a:t>La dépendance aux politiques publiques, et notamment budgétaires</a:t>
            </a:r>
          </a:p>
        </p:txBody>
      </p:sp>
      <p:sp>
        <p:nvSpPr>
          <p:cNvPr id="5" name="Rectangle à coins arrondis 4"/>
          <p:cNvSpPr/>
          <p:nvPr/>
        </p:nvSpPr>
        <p:spPr>
          <a:xfrm>
            <a:off x="439087" y="2555747"/>
            <a:ext cx="1862358" cy="297189"/>
          </a:xfrm>
          <a:prstGeom prst="roundRect">
            <a:avLst/>
          </a:prstGeom>
          <a:ln>
            <a:solidFill>
              <a:srgbClr val="FF9900"/>
            </a:solidFill>
          </a:ln>
        </p:spPr>
        <p:style>
          <a:lnRef idx="2">
            <a:schemeClr val="dk1"/>
          </a:lnRef>
          <a:fillRef idx="1">
            <a:schemeClr val="lt1"/>
          </a:fillRef>
          <a:effectRef idx="0">
            <a:schemeClr val="dk1"/>
          </a:effectRef>
          <a:fontRef idx="minor">
            <a:schemeClr val="dk1"/>
          </a:fontRef>
        </p:style>
        <p:txBody>
          <a:bodyPr rtlCol="0" anchor="ctr"/>
          <a:lstStyle/>
          <a:p>
            <a:r>
              <a:rPr lang="fr-FR" sz="1400" dirty="0">
                <a:latin typeface="Century Gothic" panose="020B0502020202020204" pitchFamily="34" charset="0"/>
              </a:rPr>
              <a:t>La démotivation</a:t>
            </a:r>
          </a:p>
        </p:txBody>
      </p:sp>
      <p:sp>
        <p:nvSpPr>
          <p:cNvPr id="31" name="Rectangle à coins arrondis 30"/>
          <p:cNvSpPr/>
          <p:nvPr/>
        </p:nvSpPr>
        <p:spPr>
          <a:xfrm>
            <a:off x="5394823" y="2422643"/>
            <a:ext cx="1408213" cy="584761"/>
          </a:xfrm>
          <a:prstGeom prst="roundRect">
            <a:avLst/>
          </a:prstGeom>
          <a:ln>
            <a:solidFill>
              <a:srgbClr val="FF9900"/>
            </a:solidFill>
          </a:ln>
        </p:spPr>
        <p:style>
          <a:lnRef idx="2">
            <a:schemeClr val="dk1"/>
          </a:lnRef>
          <a:fillRef idx="1">
            <a:schemeClr val="lt1"/>
          </a:fillRef>
          <a:effectRef idx="0">
            <a:schemeClr val="dk1"/>
          </a:effectRef>
          <a:fontRef idx="minor">
            <a:schemeClr val="dk1"/>
          </a:fontRef>
        </p:style>
        <p:txBody>
          <a:bodyPr rtlCol="0" anchor="ctr"/>
          <a:lstStyle/>
          <a:p>
            <a:r>
              <a:rPr lang="fr-FR" sz="1400" dirty="0">
                <a:latin typeface="Century Gothic" panose="020B0502020202020204" pitchFamily="34" charset="0"/>
              </a:rPr>
              <a:t>De nouveaux marchés</a:t>
            </a:r>
          </a:p>
        </p:txBody>
      </p:sp>
      <p:sp>
        <p:nvSpPr>
          <p:cNvPr id="32" name="Rectangle à coins arrondis 31"/>
          <p:cNvSpPr/>
          <p:nvPr/>
        </p:nvSpPr>
        <p:spPr>
          <a:xfrm>
            <a:off x="7082588" y="1080486"/>
            <a:ext cx="1605120" cy="548314"/>
          </a:xfrm>
          <a:prstGeom prst="roundRect">
            <a:avLst/>
          </a:prstGeom>
          <a:ln>
            <a:solidFill>
              <a:srgbClr val="FF9900"/>
            </a:solidFill>
          </a:ln>
        </p:spPr>
        <p:style>
          <a:lnRef idx="2">
            <a:schemeClr val="dk1"/>
          </a:lnRef>
          <a:fillRef idx="1">
            <a:schemeClr val="lt1"/>
          </a:fillRef>
          <a:effectRef idx="0">
            <a:schemeClr val="dk1"/>
          </a:effectRef>
          <a:fontRef idx="minor">
            <a:schemeClr val="dk1"/>
          </a:fontRef>
        </p:style>
        <p:txBody>
          <a:bodyPr rtlCol="0" anchor="ctr"/>
          <a:lstStyle/>
          <a:p>
            <a:r>
              <a:rPr lang="fr-FR" sz="1400" dirty="0">
                <a:latin typeface="Century Gothic" panose="020B0502020202020204" pitchFamily="34" charset="0"/>
              </a:rPr>
              <a:t>La </a:t>
            </a:r>
            <a:r>
              <a:rPr lang="fr-FR" sz="1400" dirty="0" err="1">
                <a:latin typeface="Century Gothic" panose="020B0502020202020204" pitchFamily="34" charset="0"/>
              </a:rPr>
              <a:t>Ressourcerie</a:t>
            </a:r>
            <a:endParaRPr lang="fr-FR" sz="1400" dirty="0">
              <a:latin typeface="Century Gothic" panose="020B0502020202020204" pitchFamily="34" charset="0"/>
            </a:endParaRPr>
          </a:p>
        </p:txBody>
      </p:sp>
      <p:sp>
        <p:nvSpPr>
          <p:cNvPr id="33" name="Rectangle à coins arrondis 32"/>
          <p:cNvSpPr/>
          <p:nvPr/>
        </p:nvSpPr>
        <p:spPr>
          <a:xfrm>
            <a:off x="6770844" y="2264885"/>
            <a:ext cx="1916864" cy="563744"/>
          </a:xfrm>
          <a:prstGeom prst="roundRect">
            <a:avLst/>
          </a:prstGeom>
          <a:ln>
            <a:solidFill>
              <a:srgbClr val="FF9900"/>
            </a:solidFill>
          </a:ln>
        </p:spPr>
        <p:style>
          <a:lnRef idx="2">
            <a:schemeClr val="dk1"/>
          </a:lnRef>
          <a:fillRef idx="1">
            <a:schemeClr val="lt1"/>
          </a:fillRef>
          <a:effectRef idx="0">
            <a:schemeClr val="dk1"/>
          </a:effectRef>
          <a:fontRef idx="minor">
            <a:schemeClr val="dk1"/>
          </a:fontRef>
        </p:style>
        <p:txBody>
          <a:bodyPr rtlCol="0" anchor="ctr"/>
          <a:lstStyle/>
          <a:p>
            <a:r>
              <a:rPr lang="fr-FR" sz="1400" dirty="0">
                <a:latin typeface="Century Gothic" panose="020B0502020202020204" pitchFamily="34" charset="0"/>
              </a:rPr>
              <a:t>Le vieillissement de la population</a:t>
            </a:r>
          </a:p>
        </p:txBody>
      </p:sp>
      <p:sp>
        <p:nvSpPr>
          <p:cNvPr id="9" name="ZoneTexte 8"/>
          <p:cNvSpPr txBox="1"/>
          <p:nvPr/>
        </p:nvSpPr>
        <p:spPr>
          <a:xfrm>
            <a:off x="499157" y="4754149"/>
            <a:ext cx="1389961" cy="338554"/>
          </a:xfrm>
          <a:prstGeom prst="rect">
            <a:avLst/>
          </a:prstGeom>
          <a:noFill/>
        </p:spPr>
        <p:txBody>
          <a:bodyPr wrap="square" rtlCol="0">
            <a:spAutoFit/>
          </a:bodyPr>
          <a:lstStyle/>
          <a:p>
            <a:r>
              <a:rPr lang="fr-FR" sz="1600" b="1" dirty="0">
                <a:solidFill>
                  <a:schemeClr val="bg1"/>
                </a:solidFill>
                <a:latin typeface="Aileron-Regular"/>
              </a:rPr>
              <a:t>Forces</a:t>
            </a:r>
          </a:p>
        </p:txBody>
      </p:sp>
      <p:sp>
        <p:nvSpPr>
          <p:cNvPr id="11" name="ZoneTexte 10"/>
          <p:cNvSpPr txBox="1"/>
          <p:nvPr/>
        </p:nvSpPr>
        <p:spPr>
          <a:xfrm>
            <a:off x="2480052" y="652626"/>
            <a:ext cx="3665957" cy="400110"/>
          </a:xfrm>
          <a:prstGeom prst="rect">
            <a:avLst/>
          </a:prstGeom>
          <a:noFill/>
        </p:spPr>
        <p:txBody>
          <a:bodyPr wrap="square" rtlCol="0">
            <a:spAutoFit/>
          </a:bodyPr>
          <a:lstStyle/>
          <a:p>
            <a:pPr algn="ctr"/>
            <a:r>
              <a:rPr lang="fr-FR" sz="2000" dirty="0">
                <a:latin typeface="Century Gothic" panose="020B0502020202020204" pitchFamily="34" charset="0"/>
              </a:rPr>
              <a:t>MOFF du Pied à l’Etrier</a:t>
            </a:r>
          </a:p>
        </p:txBody>
      </p:sp>
    </p:spTree>
    <p:extLst>
      <p:ext uri="{BB962C8B-B14F-4D97-AF65-F5344CB8AC3E}">
        <p14:creationId xmlns:p14="http://schemas.microsoft.com/office/powerpoint/2010/main" val="1872882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e 15"/>
          <p:cNvSpPr/>
          <p:nvPr/>
        </p:nvSpPr>
        <p:spPr>
          <a:xfrm>
            <a:off x="8345007" y="5934979"/>
            <a:ext cx="370387" cy="360040"/>
          </a:xfrm>
          <a:prstGeom prst="ellipse">
            <a:avLst/>
          </a:prstGeom>
          <a:noFill/>
          <a:ln>
            <a:solidFill>
              <a:srgbClr val="E3880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15407" y="-48595"/>
            <a:ext cx="8229600" cy="725470"/>
          </a:xfrm>
        </p:spPr>
        <p:txBody>
          <a:bodyPr>
            <a:normAutofit/>
          </a:bodyPr>
          <a:lstStyle/>
          <a:p>
            <a:pPr algn="l"/>
            <a:r>
              <a:rPr lang="fr-FR" sz="2400" dirty="0">
                <a:solidFill>
                  <a:srgbClr val="E3880F"/>
                </a:solidFill>
                <a:latin typeface="Century Gothic" panose="020B0502020202020204" pitchFamily="34" charset="0"/>
                <a:ea typeface="Calibri" panose="020F0502020204030204" pitchFamily="34" charset="0"/>
                <a:cs typeface="Aileron-Regular"/>
              </a:rPr>
              <a:t>Vers quoi voulons nous aller ?</a:t>
            </a:r>
          </a:p>
        </p:txBody>
      </p:sp>
      <p:sp>
        <p:nvSpPr>
          <p:cNvPr id="4" name="Espace réservé du numéro de diapositive 3"/>
          <p:cNvSpPr>
            <a:spLocks noGrp="1"/>
          </p:cNvSpPr>
          <p:nvPr>
            <p:ph type="sldNum" sz="quarter" idx="12"/>
          </p:nvPr>
        </p:nvSpPr>
        <p:spPr>
          <a:xfrm>
            <a:off x="6556391" y="5929894"/>
            <a:ext cx="2133600" cy="365125"/>
          </a:xfrm>
        </p:spPr>
        <p:txBody>
          <a:bodyPr/>
          <a:lstStyle/>
          <a:p>
            <a:fld id="{DDAA6504-B99A-43EE-91D0-ED65267B126F}" type="slidenum">
              <a:rPr lang="fr-FR" b="1" smtClean="0">
                <a:solidFill>
                  <a:srgbClr val="4AB5C4"/>
                </a:solidFill>
              </a:rPr>
              <a:pPr/>
              <a:t>17</a:t>
            </a:fld>
            <a:endParaRPr lang="fr-FR" b="1" dirty="0">
              <a:solidFill>
                <a:srgbClr val="4AB5C4"/>
              </a:solidFill>
            </a:endParaRPr>
          </a:p>
        </p:txBody>
      </p:sp>
      <p:cxnSp>
        <p:nvCxnSpPr>
          <p:cNvPr id="7" name="Connecteur droit 6"/>
          <p:cNvCxnSpPr/>
          <p:nvPr/>
        </p:nvCxnSpPr>
        <p:spPr>
          <a:xfrm flipV="1">
            <a:off x="-3943" y="521907"/>
            <a:ext cx="4283968" cy="17585"/>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52972" y="616487"/>
            <a:ext cx="8085584" cy="461665"/>
          </a:xfrm>
          <a:prstGeom prst="rect">
            <a:avLst/>
          </a:prstGeom>
          <a:noFill/>
        </p:spPr>
        <p:txBody>
          <a:bodyPr wrap="square" rtlCol="0">
            <a:spAutoFit/>
          </a:bodyPr>
          <a:lstStyle/>
          <a:p>
            <a:r>
              <a:rPr lang="fr-FR" sz="2400" dirty="0">
                <a:latin typeface="Aileron-Regular"/>
              </a:rPr>
              <a:t>Nos axes stratégiques pour les années 2021 - 2025 </a:t>
            </a:r>
          </a:p>
        </p:txBody>
      </p:sp>
      <p:sp>
        <p:nvSpPr>
          <p:cNvPr id="5" name="Ellipse 4"/>
          <p:cNvSpPr/>
          <p:nvPr/>
        </p:nvSpPr>
        <p:spPr>
          <a:xfrm>
            <a:off x="4454875" y="4225629"/>
            <a:ext cx="2385847" cy="2118963"/>
          </a:xfrm>
          <a:prstGeom prst="ellipse">
            <a:avLst/>
          </a:prstGeom>
          <a:solidFill>
            <a:schemeClr val="bg1"/>
          </a:solidFill>
          <a:ln w="57150">
            <a:solidFill>
              <a:srgbClr val="4AB5C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8" name="Ellipse 17"/>
          <p:cNvSpPr/>
          <p:nvPr/>
        </p:nvSpPr>
        <p:spPr>
          <a:xfrm>
            <a:off x="3147981" y="1162706"/>
            <a:ext cx="2408889" cy="2258406"/>
          </a:xfrm>
          <a:prstGeom prst="ellipse">
            <a:avLst/>
          </a:prstGeom>
          <a:solidFill>
            <a:schemeClr val="bg1"/>
          </a:solidFill>
          <a:ln w="57150">
            <a:solidFill>
              <a:srgbClr val="4AB5C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Rectangle 7"/>
          <p:cNvSpPr/>
          <p:nvPr/>
        </p:nvSpPr>
        <p:spPr>
          <a:xfrm>
            <a:off x="3158838" y="1636747"/>
            <a:ext cx="2370082" cy="1077218"/>
          </a:xfrm>
          <a:prstGeom prst="rect">
            <a:avLst/>
          </a:prstGeom>
        </p:spPr>
        <p:txBody>
          <a:bodyPr wrap="square">
            <a:spAutoFit/>
          </a:bodyPr>
          <a:lstStyle/>
          <a:p>
            <a:pPr algn="ctr"/>
            <a:r>
              <a:rPr lang="fr-FR" sz="1600" dirty="0">
                <a:latin typeface="Century Gothic" panose="020B0502020202020204" pitchFamily="34" charset="0"/>
              </a:rPr>
              <a:t>Renforcer et développer notre partenariat avec les entreprises</a:t>
            </a:r>
          </a:p>
        </p:txBody>
      </p:sp>
      <p:sp>
        <p:nvSpPr>
          <p:cNvPr id="19" name="Ellipse 18"/>
          <p:cNvSpPr/>
          <p:nvPr/>
        </p:nvSpPr>
        <p:spPr>
          <a:xfrm>
            <a:off x="1225787" y="2326190"/>
            <a:ext cx="2298649" cy="2189844"/>
          </a:xfrm>
          <a:prstGeom prst="ellipse">
            <a:avLst/>
          </a:prstGeom>
          <a:solidFill>
            <a:schemeClr val="bg1"/>
          </a:solidFill>
          <a:ln w="57150">
            <a:solidFill>
              <a:srgbClr val="4AB5C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0" name="Ellipse 19"/>
          <p:cNvSpPr/>
          <p:nvPr/>
        </p:nvSpPr>
        <p:spPr>
          <a:xfrm>
            <a:off x="5163321" y="2261431"/>
            <a:ext cx="2402356" cy="2189844"/>
          </a:xfrm>
          <a:prstGeom prst="ellipse">
            <a:avLst/>
          </a:prstGeom>
          <a:solidFill>
            <a:schemeClr val="bg1"/>
          </a:solidFill>
          <a:ln w="57150">
            <a:solidFill>
              <a:srgbClr val="4AB5C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5" name="Ellipse 24"/>
          <p:cNvSpPr/>
          <p:nvPr/>
        </p:nvSpPr>
        <p:spPr>
          <a:xfrm>
            <a:off x="1957295" y="4254948"/>
            <a:ext cx="2554433" cy="2112716"/>
          </a:xfrm>
          <a:prstGeom prst="ellipse">
            <a:avLst/>
          </a:prstGeom>
          <a:solidFill>
            <a:schemeClr val="bg1"/>
          </a:solidFill>
          <a:ln w="57150">
            <a:solidFill>
              <a:srgbClr val="4AB5C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dirty="0">
                <a:solidFill>
                  <a:schemeClr val="tx1"/>
                </a:solidFill>
                <a:latin typeface="Century Gothic" panose="020B0502020202020204" pitchFamily="34" charset="0"/>
              </a:rPr>
              <a:t>Obtenir davantage d’orientations et  d’inscriptions du public en insertion</a:t>
            </a:r>
          </a:p>
        </p:txBody>
      </p:sp>
      <p:sp>
        <p:nvSpPr>
          <p:cNvPr id="9" name="Rectangle 8"/>
          <p:cNvSpPr/>
          <p:nvPr/>
        </p:nvSpPr>
        <p:spPr>
          <a:xfrm>
            <a:off x="4797195" y="4451275"/>
            <a:ext cx="1863780" cy="1815882"/>
          </a:xfrm>
          <a:prstGeom prst="rect">
            <a:avLst/>
          </a:prstGeom>
        </p:spPr>
        <p:txBody>
          <a:bodyPr wrap="square">
            <a:spAutoFit/>
          </a:bodyPr>
          <a:lstStyle/>
          <a:p>
            <a:pPr algn="ctr"/>
            <a:r>
              <a:rPr lang="fr-FR" sz="1600" dirty="0">
                <a:latin typeface="Century Gothic" panose="020B0502020202020204" pitchFamily="34" charset="0"/>
              </a:rPr>
              <a:t>Renforcer les compétences de nos salariés en insertion et </a:t>
            </a:r>
            <a:r>
              <a:rPr lang="fr-FR" sz="1600">
                <a:latin typeface="Century Gothic" panose="020B0502020202020204" pitchFamily="34" charset="0"/>
              </a:rPr>
              <a:t>leur maîtrise </a:t>
            </a:r>
            <a:r>
              <a:rPr lang="fr-FR" sz="1600" dirty="0">
                <a:latin typeface="Century Gothic" panose="020B0502020202020204" pitchFamily="34" charset="0"/>
              </a:rPr>
              <a:t>des codes et usages sociaux</a:t>
            </a:r>
          </a:p>
        </p:txBody>
      </p:sp>
      <p:sp>
        <p:nvSpPr>
          <p:cNvPr id="10" name="Rectangle 9"/>
          <p:cNvSpPr/>
          <p:nvPr/>
        </p:nvSpPr>
        <p:spPr>
          <a:xfrm>
            <a:off x="5385797" y="2940854"/>
            <a:ext cx="2038345" cy="830997"/>
          </a:xfrm>
          <a:prstGeom prst="rect">
            <a:avLst/>
          </a:prstGeom>
        </p:spPr>
        <p:txBody>
          <a:bodyPr wrap="square">
            <a:spAutoFit/>
          </a:bodyPr>
          <a:lstStyle/>
          <a:p>
            <a:pPr algn="ctr"/>
            <a:r>
              <a:rPr lang="fr-FR" sz="1600" dirty="0">
                <a:latin typeface="Century Gothic" panose="020B0502020202020204" pitchFamily="34" charset="0"/>
              </a:rPr>
              <a:t>Rechercher des locaux plus adaptés</a:t>
            </a:r>
          </a:p>
        </p:txBody>
      </p:sp>
      <p:sp>
        <p:nvSpPr>
          <p:cNvPr id="11" name="Rectangle 10"/>
          <p:cNvSpPr/>
          <p:nvPr/>
        </p:nvSpPr>
        <p:spPr>
          <a:xfrm>
            <a:off x="1466136" y="2817744"/>
            <a:ext cx="1760610" cy="1077218"/>
          </a:xfrm>
          <a:prstGeom prst="rect">
            <a:avLst/>
          </a:prstGeom>
        </p:spPr>
        <p:txBody>
          <a:bodyPr wrap="square">
            <a:spAutoFit/>
          </a:bodyPr>
          <a:lstStyle/>
          <a:p>
            <a:pPr algn="ctr"/>
            <a:r>
              <a:rPr lang="fr-FR" sz="1600" dirty="0">
                <a:latin typeface="Century Gothic" panose="020B0502020202020204" pitchFamily="34" charset="0"/>
              </a:rPr>
              <a:t>Améliorer la communication interne et l’organisation</a:t>
            </a:r>
          </a:p>
        </p:txBody>
      </p:sp>
      <p:sp>
        <p:nvSpPr>
          <p:cNvPr id="14" name="Ellipse 13"/>
          <p:cNvSpPr/>
          <p:nvPr/>
        </p:nvSpPr>
        <p:spPr>
          <a:xfrm>
            <a:off x="3313874" y="2916217"/>
            <a:ext cx="2022181" cy="190508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464334" y="3545594"/>
            <a:ext cx="1698987" cy="646331"/>
          </a:xfrm>
          <a:prstGeom prst="rect">
            <a:avLst/>
          </a:prstGeom>
          <a:noFill/>
        </p:spPr>
        <p:txBody>
          <a:bodyPr wrap="square" rtlCol="0">
            <a:spAutoFit/>
          </a:bodyPr>
          <a:lstStyle/>
          <a:p>
            <a:pPr algn="ctr"/>
            <a:r>
              <a:rPr lang="fr-FR" dirty="0">
                <a:latin typeface="Century Gothic" panose="020B0502020202020204" pitchFamily="34" charset="0"/>
              </a:rPr>
              <a:t>Axes stratégiques</a:t>
            </a:r>
          </a:p>
        </p:txBody>
      </p:sp>
    </p:spTree>
    <p:extLst>
      <p:ext uri="{BB962C8B-B14F-4D97-AF65-F5344CB8AC3E}">
        <p14:creationId xmlns:p14="http://schemas.microsoft.com/office/powerpoint/2010/main" val="13067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893" y="-115513"/>
            <a:ext cx="8229600" cy="725470"/>
          </a:xfrm>
        </p:spPr>
        <p:txBody>
          <a:bodyPr>
            <a:normAutofit/>
          </a:bodyPr>
          <a:lstStyle/>
          <a:p>
            <a:pPr algn="l"/>
            <a:r>
              <a:rPr lang="fr-FR" sz="2400" dirty="0">
                <a:solidFill>
                  <a:srgbClr val="E3880F"/>
                </a:solidFill>
                <a:latin typeface="Aileron-Regular"/>
                <a:ea typeface="Calibri" panose="020F0502020204030204" pitchFamily="34" charset="0"/>
                <a:cs typeface="Aileron-Regular"/>
              </a:rPr>
              <a:t>Revue de presse </a:t>
            </a:r>
          </a:p>
        </p:txBody>
      </p:sp>
      <p:sp>
        <p:nvSpPr>
          <p:cNvPr id="4" name="Espace réservé du numéro de diapositive 3"/>
          <p:cNvSpPr>
            <a:spLocks noGrp="1"/>
          </p:cNvSpPr>
          <p:nvPr>
            <p:ph type="sldNum" sz="quarter" idx="12"/>
          </p:nvPr>
        </p:nvSpPr>
        <p:spPr/>
        <p:txBody>
          <a:bodyPr/>
          <a:lstStyle/>
          <a:p>
            <a:fld id="{DDAA6504-B99A-43EE-91D0-ED65267B126F}" type="slidenum">
              <a:rPr lang="fr-FR" b="1" smtClean="0">
                <a:solidFill>
                  <a:srgbClr val="4AB5C4"/>
                </a:solidFill>
              </a:rPr>
              <a:pPr/>
              <a:t>18</a:t>
            </a:fld>
            <a:endParaRPr lang="fr-FR" b="1" dirty="0">
              <a:solidFill>
                <a:srgbClr val="4AB5C4"/>
              </a:solidFill>
            </a:endParaRPr>
          </a:p>
        </p:txBody>
      </p:sp>
      <p:cxnSp>
        <p:nvCxnSpPr>
          <p:cNvPr id="7" name="Connecteur droit 6"/>
          <p:cNvCxnSpPr/>
          <p:nvPr/>
        </p:nvCxnSpPr>
        <p:spPr>
          <a:xfrm flipV="1">
            <a:off x="10548" y="419637"/>
            <a:ext cx="4283968" cy="17585"/>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8" name="Ellipse 7"/>
          <p:cNvSpPr/>
          <p:nvPr/>
        </p:nvSpPr>
        <p:spPr>
          <a:xfrm>
            <a:off x="8316416" y="6356352"/>
            <a:ext cx="370387" cy="360040"/>
          </a:xfrm>
          <a:prstGeom prst="ellipse">
            <a:avLst/>
          </a:prstGeom>
          <a:noFill/>
          <a:ln>
            <a:solidFill>
              <a:srgbClr val="E3880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965">
            <a:off x="5891174" y="94534"/>
            <a:ext cx="2965778" cy="357097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87282">
            <a:off x="342295" y="4739429"/>
            <a:ext cx="3160274" cy="1979122"/>
          </a:xfrm>
          <a:prstGeom prst="rect">
            <a:avLst/>
          </a:prstGeom>
        </p:spPr>
      </p:pic>
      <p:pic>
        <p:nvPicPr>
          <p:cNvPr id="3" name="Image 2"/>
          <p:cNvPicPr>
            <a:picLocks noChangeAspect="1"/>
          </p:cNvPicPr>
          <p:nvPr/>
        </p:nvPicPr>
        <p:blipFill>
          <a:blip r:embed="rId5"/>
          <a:stretch>
            <a:fillRect/>
          </a:stretch>
        </p:blipFill>
        <p:spPr>
          <a:xfrm>
            <a:off x="3509493" y="2691767"/>
            <a:ext cx="3787774" cy="3816424"/>
          </a:xfrm>
          <a:prstGeom prst="rect">
            <a:avLst/>
          </a:prstGeom>
        </p:spPr>
      </p:pic>
      <p:pic>
        <p:nvPicPr>
          <p:cNvPr id="12" name="Image 11"/>
          <p:cNvPicPr>
            <a:picLocks noChangeAspect="1"/>
          </p:cNvPicPr>
          <p:nvPr/>
        </p:nvPicPr>
        <p:blipFill>
          <a:blip r:embed="rId6"/>
          <a:stretch>
            <a:fillRect/>
          </a:stretch>
        </p:blipFill>
        <p:spPr>
          <a:xfrm>
            <a:off x="35526" y="474070"/>
            <a:ext cx="3228701" cy="2873813"/>
          </a:xfrm>
          <a:prstGeom prst="rect">
            <a:avLst/>
          </a:prstGeom>
        </p:spPr>
      </p:pic>
      <p:pic>
        <p:nvPicPr>
          <p:cNvPr id="14" name="Image 13"/>
          <p:cNvPicPr>
            <a:picLocks noChangeAspect="1"/>
          </p:cNvPicPr>
          <p:nvPr/>
        </p:nvPicPr>
        <p:blipFill>
          <a:blip r:embed="rId7"/>
          <a:stretch>
            <a:fillRect/>
          </a:stretch>
        </p:blipFill>
        <p:spPr>
          <a:xfrm rot="21354174">
            <a:off x="83182" y="2714600"/>
            <a:ext cx="3433233" cy="2068652"/>
          </a:xfrm>
          <a:prstGeom prst="rect">
            <a:avLst/>
          </a:prstGeom>
        </p:spPr>
      </p:pic>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1891" y="3760060"/>
            <a:ext cx="2541825" cy="2997399"/>
          </a:xfrm>
          <a:prstGeom prst="rect">
            <a:avLst/>
          </a:prstGeom>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45898" y="122571"/>
            <a:ext cx="2608604" cy="2670736"/>
          </a:xfrm>
          <a:prstGeom prst="rect">
            <a:avLst/>
          </a:prstGeom>
        </p:spPr>
      </p:pic>
    </p:spTree>
    <p:extLst>
      <p:ext uri="{BB962C8B-B14F-4D97-AF65-F5344CB8AC3E}">
        <p14:creationId xmlns:p14="http://schemas.microsoft.com/office/powerpoint/2010/main" val="3942850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88224" y="6160219"/>
            <a:ext cx="2133600" cy="365125"/>
          </a:xfrm>
        </p:spPr>
        <p:txBody>
          <a:bodyPr/>
          <a:lstStyle/>
          <a:p>
            <a:fld id="{DDAA6504-B99A-43EE-91D0-ED65267B126F}" type="slidenum">
              <a:rPr lang="fr-FR" b="1" smtClean="0">
                <a:solidFill>
                  <a:srgbClr val="4AB5C4"/>
                </a:solidFill>
              </a:rPr>
              <a:pPr/>
              <a:t>19</a:t>
            </a:fld>
            <a:endParaRPr lang="fr-FR" b="1" dirty="0">
              <a:solidFill>
                <a:srgbClr val="4AB5C4"/>
              </a:solidFill>
            </a:endParaRPr>
          </a:p>
        </p:txBody>
      </p:sp>
      <p:sp>
        <p:nvSpPr>
          <p:cNvPr id="16" name="Ellipse 15"/>
          <p:cNvSpPr/>
          <p:nvPr/>
        </p:nvSpPr>
        <p:spPr>
          <a:xfrm>
            <a:off x="8346034" y="6147724"/>
            <a:ext cx="370387" cy="360040"/>
          </a:xfrm>
          <a:prstGeom prst="ellipse">
            <a:avLst/>
          </a:prstGeom>
          <a:noFill/>
          <a:ln>
            <a:solidFill>
              <a:srgbClr val="E3880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15407" y="-48595"/>
            <a:ext cx="8229600" cy="725470"/>
          </a:xfrm>
        </p:spPr>
        <p:txBody>
          <a:bodyPr>
            <a:normAutofit/>
          </a:bodyPr>
          <a:lstStyle/>
          <a:p>
            <a:pPr algn="l"/>
            <a:r>
              <a:rPr lang="fr-FR" sz="2400" dirty="0">
                <a:solidFill>
                  <a:srgbClr val="E3880F"/>
                </a:solidFill>
                <a:latin typeface="Century Gothic" panose="020B0502020202020204" pitchFamily="34" charset="0"/>
                <a:ea typeface="Calibri" panose="020F0502020204030204" pitchFamily="34" charset="0"/>
                <a:cs typeface="Aileron-Regular"/>
              </a:rPr>
              <a:t>Vers quoi voulons-nous aller ?</a:t>
            </a:r>
          </a:p>
        </p:txBody>
      </p:sp>
      <p:cxnSp>
        <p:nvCxnSpPr>
          <p:cNvPr id="7" name="Connecteur droit 6"/>
          <p:cNvCxnSpPr/>
          <p:nvPr/>
        </p:nvCxnSpPr>
        <p:spPr>
          <a:xfrm flipV="1">
            <a:off x="-3943" y="521907"/>
            <a:ext cx="4283968" cy="17585"/>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434914" y="4939795"/>
            <a:ext cx="2520280" cy="675148"/>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Century Gothic" panose="020B0502020202020204" pitchFamily="34" charset="0"/>
              </a:rPr>
              <a:t>Améliorer le comportement des salariés en insertion</a:t>
            </a:r>
          </a:p>
        </p:txBody>
      </p:sp>
      <p:sp>
        <p:nvSpPr>
          <p:cNvPr id="21" name="Rectangle à coins arrondis 20"/>
          <p:cNvSpPr/>
          <p:nvPr/>
        </p:nvSpPr>
        <p:spPr>
          <a:xfrm>
            <a:off x="410330" y="2142993"/>
            <a:ext cx="2296099" cy="664992"/>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Century Gothic" panose="020B0502020202020204" pitchFamily="34" charset="0"/>
              </a:rPr>
              <a:t>Améliorer la communication interne et l’organisation</a:t>
            </a:r>
          </a:p>
        </p:txBody>
      </p:sp>
      <p:sp>
        <p:nvSpPr>
          <p:cNvPr id="22" name="Rectangle à coins arrondis 21"/>
          <p:cNvSpPr/>
          <p:nvPr/>
        </p:nvSpPr>
        <p:spPr>
          <a:xfrm>
            <a:off x="410330" y="2955466"/>
            <a:ext cx="2382902" cy="658839"/>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Century Gothic" panose="020B0502020202020204" pitchFamily="34" charset="0"/>
              </a:rPr>
              <a:t>Rechercher de nouveaux locaux</a:t>
            </a:r>
          </a:p>
        </p:txBody>
      </p:sp>
      <p:sp>
        <p:nvSpPr>
          <p:cNvPr id="23" name="Rectangle à coins arrondis 22"/>
          <p:cNvSpPr/>
          <p:nvPr/>
        </p:nvSpPr>
        <p:spPr>
          <a:xfrm>
            <a:off x="539552" y="1217412"/>
            <a:ext cx="2147203" cy="732220"/>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Century Gothic" panose="020B0502020202020204" pitchFamily="34" charset="0"/>
              </a:rPr>
              <a:t>Améliorer le partenariat avec les entreprises</a:t>
            </a:r>
          </a:p>
        </p:txBody>
      </p:sp>
      <p:sp>
        <p:nvSpPr>
          <p:cNvPr id="24" name="Rectangle à coins arrondis 23"/>
          <p:cNvSpPr/>
          <p:nvPr/>
        </p:nvSpPr>
        <p:spPr>
          <a:xfrm>
            <a:off x="527391" y="3883691"/>
            <a:ext cx="2261614" cy="846904"/>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Century Gothic" panose="020B0502020202020204" pitchFamily="34" charset="0"/>
              </a:rPr>
              <a:t>Obtenir davantage d’orientations et  d’inscriptions du public en insertion</a:t>
            </a:r>
          </a:p>
        </p:txBody>
      </p:sp>
      <p:sp>
        <p:nvSpPr>
          <p:cNvPr id="37" name="ZoneTexte 36"/>
          <p:cNvSpPr txBox="1"/>
          <p:nvPr/>
        </p:nvSpPr>
        <p:spPr>
          <a:xfrm>
            <a:off x="52972" y="616487"/>
            <a:ext cx="8085584" cy="461665"/>
          </a:xfrm>
          <a:prstGeom prst="rect">
            <a:avLst/>
          </a:prstGeom>
          <a:noFill/>
        </p:spPr>
        <p:txBody>
          <a:bodyPr wrap="square" rtlCol="0">
            <a:spAutoFit/>
          </a:bodyPr>
          <a:lstStyle/>
          <a:p>
            <a:r>
              <a:rPr lang="fr-FR" sz="2400" dirty="0">
                <a:latin typeface="Aileron-Regular"/>
              </a:rPr>
              <a:t>Nos axes stratégiques pour les années 2021 - 2025 </a:t>
            </a:r>
          </a:p>
        </p:txBody>
      </p:sp>
      <p:sp>
        <p:nvSpPr>
          <p:cNvPr id="3" name="ZoneTexte 2"/>
          <p:cNvSpPr txBox="1"/>
          <p:nvPr/>
        </p:nvSpPr>
        <p:spPr>
          <a:xfrm>
            <a:off x="3503491" y="1064399"/>
            <a:ext cx="5180434" cy="954107"/>
          </a:xfrm>
          <a:prstGeom prst="rect">
            <a:avLst/>
          </a:prstGeom>
          <a:noFill/>
          <a:ln>
            <a:solidFill>
              <a:schemeClr val="tx1"/>
            </a:solidFill>
          </a:ln>
        </p:spPr>
        <p:txBody>
          <a:bodyPr wrap="square" rtlCol="0">
            <a:spAutoFit/>
          </a:bodyPr>
          <a:lstStyle/>
          <a:p>
            <a:pPr indent="-108000">
              <a:buClr>
                <a:srgbClr val="FF9900"/>
              </a:buClr>
              <a:buFontTx/>
              <a:buChar char="-"/>
            </a:pPr>
            <a:r>
              <a:rPr lang="fr-FR" sz="1400" i="1" dirty="0">
                <a:latin typeface="Century Gothic" panose="020B0502020202020204" pitchFamily="34" charset="0"/>
              </a:rPr>
              <a:t>Favoriser l’engagement des entreprises dans une démarche RSE </a:t>
            </a:r>
          </a:p>
          <a:p>
            <a:pPr indent="-108000">
              <a:buClr>
                <a:srgbClr val="FF9900"/>
              </a:buClr>
              <a:buFontTx/>
              <a:buChar char="-"/>
            </a:pPr>
            <a:r>
              <a:rPr lang="fr-FR" sz="1400" i="1" dirty="0">
                <a:latin typeface="Century Gothic" panose="020B0502020202020204" pitchFamily="34" charset="0"/>
              </a:rPr>
              <a:t>Développer davantage la prospection ciblée</a:t>
            </a:r>
          </a:p>
          <a:p>
            <a:pPr indent="-108000">
              <a:buClr>
                <a:srgbClr val="FF9900"/>
              </a:buClr>
              <a:buFontTx/>
              <a:buChar char="-"/>
            </a:pPr>
            <a:r>
              <a:rPr lang="fr-FR" sz="1400" i="1" dirty="0">
                <a:latin typeface="Century Gothic" panose="020B0502020202020204" pitchFamily="34" charset="0"/>
              </a:rPr>
              <a:t>Moderniser notre image</a:t>
            </a:r>
          </a:p>
        </p:txBody>
      </p:sp>
      <p:sp>
        <p:nvSpPr>
          <p:cNvPr id="12" name="ZoneTexte 11"/>
          <p:cNvSpPr txBox="1"/>
          <p:nvPr/>
        </p:nvSpPr>
        <p:spPr>
          <a:xfrm>
            <a:off x="3508318" y="2133831"/>
            <a:ext cx="5175607" cy="738664"/>
          </a:xfrm>
          <a:prstGeom prst="rect">
            <a:avLst/>
          </a:prstGeom>
          <a:noFill/>
          <a:ln>
            <a:solidFill>
              <a:schemeClr val="tx1"/>
            </a:solidFill>
          </a:ln>
        </p:spPr>
        <p:txBody>
          <a:bodyPr wrap="square" rtlCol="0">
            <a:spAutoFit/>
          </a:bodyPr>
          <a:lstStyle/>
          <a:p>
            <a:pPr indent="-108000">
              <a:buClr>
                <a:srgbClr val="FF9900"/>
              </a:buClr>
              <a:buFontTx/>
              <a:buChar char="-"/>
            </a:pPr>
            <a:r>
              <a:rPr lang="fr-FR" sz="1400" i="1" dirty="0">
                <a:latin typeface="Century Gothic" panose="020B0502020202020204" pitchFamily="34" charset="0"/>
              </a:rPr>
              <a:t>Améliorer le suivi des prises de décisions</a:t>
            </a:r>
          </a:p>
          <a:p>
            <a:pPr indent="-108000">
              <a:buClr>
                <a:srgbClr val="FF9900"/>
              </a:buClr>
              <a:buFontTx/>
              <a:buChar char="-"/>
            </a:pPr>
            <a:r>
              <a:rPr lang="fr-FR" sz="1400" i="1" dirty="0">
                <a:latin typeface="Century Gothic" panose="020B0502020202020204" pitchFamily="34" charset="0"/>
              </a:rPr>
              <a:t>Formaliser les décisions </a:t>
            </a:r>
          </a:p>
          <a:p>
            <a:pPr indent="-108000">
              <a:buClr>
                <a:srgbClr val="FF9900"/>
              </a:buClr>
              <a:buFontTx/>
              <a:buChar char="-"/>
            </a:pPr>
            <a:r>
              <a:rPr lang="fr-FR" sz="1400" i="1" dirty="0">
                <a:latin typeface="Century Gothic" panose="020B0502020202020204" pitchFamily="34" charset="0"/>
              </a:rPr>
              <a:t>Enrichir la communication interne</a:t>
            </a:r>
          </a:p>
        </p:txBody>
      </p:sp>
      <p:sp>
        <p:nvSpPr>
          <p:cNvPr id="44" name="ZoneTexte 43"/>
          <p:cNvSpPr txBox="1"/>
          <p:nvPr/>
        </p:nvSpPr>
        <p:spPr>
          <a:xfrm>
            <a:off x="3530921" y="3735559"/>
            <a:ext cx="5175758" cy="954107"/>
          </a:xfrm>
          <a:prstGeom prst="rect">
            <a:avLst/>
          </a:prstGeom>
          <a:noFill/>
          <a:ln>
            <a:solidFill>
              <a:schemeClr val="tx1"/>
            </a:solidFill>
          </a:ln>
        </p:spPr>
        <p:txBody>
          <a:bodyPr wrap="square" rtlCol="0">
            <a:spAutoFit/>
          </a:bodyPr>
          <a:lstStyle/>
          <a:p>
            <a:pPr indent="-108000">
              <a:buClr>
                <a:srgbClr val="FF9900"/>
              </a:buClr>
              <a:buFontTx/>
              <a:buChar char="-"/>
            </a:pPr>
            <a:r>
              <a:rPr lang="fr-FR" sz="1400" i="1" dirty="0">
                <a:latin typeface="Century Gothic" panose="020B0502020202020204" pitchFamily="34" charset="0"/>
              </a:rPr>
              <a:t>Veiller à une information régulière auprès des nouveaux interlocuteurs chez nos partenaires (Mission Locale, EDES, Pôle Emploi…)</a:t>
            </a:r>
          </a:p>
          <a:p>
            <a:pPr indent="-108000">
              <a:buClr>
                <a:srgbClr val="FF9900"/>
              </a:buClr>
              <a:buFontTx/>
              <a:buChar char="-"/>
            </a:pPr>
            <a:r>
              <a:rPr lang="fr-FR" sz="1400" i="1" dirty="0">
                <a:latin typeface="Century Gothic" panose="020B0502020202020204" pitchFamily="34" charset="0"/>
              </a:rPr>
              <a:t>Développer le partenariat avec de nouvelles structures </a:t>
            </a:r>
          </a:p>
        </p:txBody>
      </p:sp>
      <p:sp>
        <p:nvSpPr>
          <p:cNvPr id="20" name="Flèche droite 19"/>
          <p:cNvSpPr/>
          <p:nvPr/>
        </p:nvSpPr>
        <p:spPr>
          <a:xfrm>
            <a:off x="2706429" y="1541452"/>
            <a:ext cx="797062"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6" name="Image 25"/>
          <p:cNvPicPr>
            <a:picLocks noChangeAspect="1"/>
          </p:cNvPicPr>
          <p:nvPr/>
        </p:nvPicPr>
        <p:blipFill>
          <a:blip r:embed="rId3"/>
          <a:stretch>
            <a:fillRect/>
          </a:stretch>
        </p:blipFill>
        <p:spPr>
          <a:xfrm>
            <a:off x="2699792" y="2376708"/>
            <a:ext cx="829128" cy="103641"/>
          </a:xfrm>
          <a:prstGeom prst="rect">
            <a:avLst/>
          </a:prstGeom>
        </p:spPr>
      </p:pic>
      <p:pic>
        <p:nvPicPr>
          <p:cNvPr id="27" name="Image 26"/>
          <p:cNvPicPr>
            <a:picLocks noChangeAspect="1"/>
          </p:cNvPicPr>
          <p:nvPr/>
        </p:nvPicPr>
        <p:blipFill>
          <a:blip r:embed="rId3"/>
          <a:stretch>
            <a:fillRect/>
          </a:stretch>
        </p:blipFill>
        <p:spPr>
          <a:xfrm>
            <a:off x="2788112" y="4166240"/>
            <a:ext cx="742809" cy="104939"/>
          </a:xfrm>
          <a:prstGeom prst="rect">
            <a:avLst/>
          </a:prstGeom>
        </p:spPr>
      </p:pic>
      <p:sp>
        <p:nvSpPr>
          <p:cNvPr id="29" name="Flèche droite 28"/>
          <p:cNvSpPr/>
          <p:nvPr/>
        </p:nvSpPr>
        <p:spPr>
          <a:xfrm flipV="1">
            <a:off x="2955194" y="5254509"/>
            <a:ext cx="575727"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1" name="ZoneTexte 30"/>
          <p:cNvSpPr txBox="1"/>
          <p:nvPr/>
        </p:nvSpPr>
        <p:spPr>
          <a:xfrm>
            <a:off x="3530921" y="4849132"/>
            <a:ext cx="5175758" cy="1169551"/>
          </a:xfrm>
          <a:prstGeom prst="rect">
            <a:avLst/>
          </a:prstGeom>
          <a:noFill/>
          <a:ln>
            <a:solidFill>
              <a:schemeClr val="tx1"/>
            </a:solidFill>
          </a:ln>
        </p:spPr>
        <p:txBody>
          <a:bodyPr wrap="square" rtlCol="0">
            <a:spAutoFit/>
          </a:bodyPr>
          <a:lstStyle/>
          <a:p>
            <a:pPr indent="-108000">
              <a:buClr>
                <a:srgbClr val="FF9900"/>
              </a:buClr>
              <a:buFontTx/>
              <a:buChar char="-"/>
            </a:pPr>
            <a:r>
              <a:rPr lang="fr-FR" sz="1400" i="1" dirty="0">
                <a:latin typeface="Century Gothic" panose="020B0502020202020204" pitchFamily="34" charset="0"/>
              </a:rPr>
              <a:t>Développer l’information sur le comportement à adopter par les salariés en insertion (lecture du livret d’accueil)</a:t>
            </a:r>
          </a:p>
          <a:p>
            <a:pPr indent="-108000">
              <a:buClr>
                <a:srgbClr val="FF9900"/>
              </a:buClr>
              <a:buFontTx/>
              <a:buChar char="-"/>
            </a:pPr>
            <a:r>
              <a:rPr lang="fr-FR" sz="1400" i="1" dirty="0">
                <a:latin typeface="Century Gothic" panose="020B0502020202020204" pitchFamily="34" charset="0"/>
              </a:rPr>
              <a:t>Renforcer les moments d’échanges de pratiques et les informations après la mise en mission</a:t>
            </a:r>
          </a:p>
        </p:txBody>
      </p:sp>
    </p:spTree>
    <p:extLst>
      <p:ext uri="{BB962C8B-B14F-4D97-AF65-F5344CB8AC3E}">
        <p14:creationId xmlns:p14="http://schemas.microsoft.com/office/powerpoint/2010/main" val="399077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3" y="274638"/>
            <a:ext cx="8229600" cy="725470"/>
          </a:xfrm>
        </p:spPr>
        <p:txBody>
          <a:bodyPr>
            <a:normAutofit/>
          </a:bodyPr>
          <a:lstStyle/>
          <a:p>
            <a:pPr lvl="0" algn="l"/>
            <a:r>
              <a:rPr lang="fr-FR" sz="3200" b="1" dirty="0">
                <a:solidFill>
                  <a:srgbClr val="E3880F"/>
                </a:solidFill>
              </a:rPr>
              <a:t> </a:t>
            </a:r>
            <a:r>
              <a:rPr lang="fr-FR" sz="4000" dirty="0">
                <a:solidFill>
                  <a:srgbClr val="E3880F"/>
                </a:solidFill>
                <a:latin typeface="Aileron-Regular"/>
                <a:ea typeface="Calibri" panose="020F0502020204030204" pitchFamily="34" charset="0"/>
                <a:cs typeface="Aileron-Regular"/>
              </a:rPr>
              <a:t>Préambule</a:t>
            </a:r>
            <a:endParaRPr lang="fr-FR" sz="3600" dirty="0">
              <a:solidFill>
                <a:srgbClr val="E3880F"/>
              </a:solidFill>
              <a:latin typeface="Aileron-Regular"/>
              <a:ea typeface="Calibri" panose="020F0502020204030204" pitchFamily="34" charset="0"/>
              <a:cs typeface="Aileron-Regular"/>
            </a:endParaRPr>
          </a:p>
        </p:txBody>
      </p:sp>
      <p:cxnSp>
        <p:nvCxnSpPr>
          <p:cNvPr id="7" name="Connecteur droit 6"/>
          <p:cNvCxnSpPr/>
          <p:nvPr/>
        </p:nvCxnSpPr>
        <p:spPr>
          <a:xfrm>
            <a:off x="0" y="1000108"/>
            <a:ext cx="3131840" cy="0"/>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02" y="3717032"/>
            <a:ext cx="3997362" cy="2639320"/>
          </a:xfrm>
          <a:prstGeom prst="rect">
            <a:avLst/>
          </a:prstGeom>
        </p:spPr>
      </p:pic>
      <p:pic>
        <p:nvPicPr>
          <p:cNvPr id="1026" name="Picture 2" descr="http://www.lepiedaletrier.org/_media/img/small/caroussel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639" y="1865929"/>
            <a:ext cx="1590675" cy="1200150"/>
          </a:xfrm>
          <a:prstGeom prst="rect">
            <a:avLst/>
          </a:prstGeom>
          <a:noFill/>
          <a:ln w="38100">
            <a:solidFill>
              <a:srgbClr val="4AB5C4"/>
            </a:solidFill>
          </a:ln>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3461" y="1842618"/>
            <a:ext cx="1493912" cy="1223461"/>
          </a:xfrm>
          <a:prstGeom prst="rect">
            <a:avLst/>
          </a:prstGeom>
          <a:ln w="38100">
            <a:solidFill>
              <a:srgbClr val="4AB5C4"/>
            </a:solidFill>
          </a:ln>
        </p:spPr>
      </p:pic>
      <p:cxnSp>
        <p:nvCxnSpPr>
          <p:cNvPr id="14" name="Connecteur droit avec flèche 13"/>
          <p:cNvCxnSpPr/>
          <p:nvPr/>
        </p:nvCxnSpPr>
        <p:spPr>
          <a:xfrm>
            <a:off x="5940152" y="3066079"/>
            <a:ext cx="809630" cy="1970613"/>
          </a:xfrm>
          <a:prstGeom prst="straightConnector1">
            <a:avLst/>
          </a:prstGeom>
          <a:ln w="38100">
            <a:solidFill>
              <a:srgbClr val="4AB5C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8244408" y="3066079"/>
            <a:ext cx="216024" cy="2235129"/>
          </a:xfrm>
          <a:prstGeom prst="straightConnector1">
            <a:avLst/>
          </a:prstGeom>
          <a:ln w="38100">
            <a:solidFill>
              <a:srgbClr val="4AB5C4"/>
            </a:solidFill>
            <a:tailEnd type="triangle"/>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60F5DCDD-F388-438D-99EC-DB09A0ABC71D}"/>
              </a:ext>
            </a:extLst>
          </p:cNvPr>
          <p:cNvSpPr txBox="1"/>
          <p:nvPr/>
        </p:nvSpPr>
        <p:spPr>
          <a:xfrm>
            <a:off x="107504" y="1484784"/>
            <a:ext cx="4198451" cy="4524315"/>
          </a:xfrm>
          <a:prstGeom prst="rect">
            <a:avLst/>
          </a:prstGeom>
          <a:noFill/>
        </p:spPr>
        <p:txBody>
          <a:bodyPr wrap="square" rtlCol="0">
            <a:spAutoFit/>
          </a:bodyPr>
          <a:lstStyle/>
          <a:p>
            <a:pPr algn="just"/>
            <a:r>
              <a:rPr lang="fr-FR" dirty="0">
                <a:latin typeface="Century Gothic" panose="020B0502020202020204" pitchFamily="34" charset="0"/>
              </a:rPr>
              <a:t>Ce projet associatif a été validé par l’Assemblée Générale du 11 juin 2020.</a:t>
            </a:r>
          </a:p>
          <a:p>
            <a:pPr algn="just"/>
            <a:r>
              <a:rPr lang="fr-FR" dirty="0">
                <a:latin typeface="Century Gothic" panose="020B0502020202020204" pitchFamily="34" charset="0"/>
              </a:rPr>
              <a:t>Il a l'ambition de présenter les valeurs et les axes stratégiques de notre association pour les années à venir.</a:t>
            </a:r>
          </a:p>
          <a:p>
            <a:pPr algn="just"/>
            <a:endParaRPr lang="fr-FR" dirty="0">
              <a:latin typeface="Century Gothic" panose="020B0502020202020204" pitchFamily="34" charset="0"/>
            </a:endParaRPr>
          </a:p>
          <a:p>
            <a:pPr algn="just"/>
            <a:r>
              <a:rPr lang="fr-FR" dirty="0">
                <a:latin typeface="Century Gothic" panose="020B0502020202020204" pitchFamily="34" charset="0"/>
              </a:rPr>
              <a:t>C'est un document qui présente le sens de notre action en tant qu’acteur local de l’emploi sur le territoire du Haut Vaucluse depuis 1995.</a:t>
            </a:r>
          </a:p>
          <a:p>
            <a:pPr algn="just"/>
            <a:endParaRPr lang="fr-FR" dirty="0">
              <a:latin typeface="Century Gothic" panose="020B0502020202020204" pitchFamily="34" charset="0"/>
            </a:endParaRPr>
          </a:p>
          <a:p>
            <a:pPr algn="just"/>
            <a:r>
              <a:rPr lang="fr-FR" dirty="0">
                <a:latin typeface="Century Gothic" panose="020B0502020202020204" pitchFamily="34" charset="0"/>
              </a:rPr>
              <a:t>Il constitue le cadre de référence du Pied à l’Etrier.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051675" y="-44100"/>
            <a:ext cx="8229600" cy="725470"/>
          </a:xfrm>
        </p:spPr>
        <p:txBody>
          <a:bodyPr>
            <a:normAutofit/>
          </a:bodyPr>
          <a:lstStyle/>
          <a:p>
            <a:r>
              <a:rPr lang="fr-FR" sz="4000" dirty="0">
                <a:solidFill>
                  <a:srgbClr val="E3880F"/>
                </a:solidFill>
                <a:latin typeface="Aileron-Regular"/>
                <a:ea typeface="Calibri" panose="020F0502020204030204" pitchFamily="34" charset="0"/>
                <a:cs typeface="Aileron-Regular"/>
              </a:rPr>
              <a:t>Index</a:t>
            </a:r>
          </a:p>
        </p:txBody>
      </p:sp>
      <p:cxnSp>
        <p:nvCxnSpPr>
          <p:cNvPr id="7" name="Connecteur droit 6"/>
          <p:cNvCxnSpPr/>
          <p:nvPr/>
        </p:nvCxnSpPr>
        <p:spPr>
          <a:xfrm>
            <a:off x="0" y="592274"/>
            <a:ext cx="5220072" cy="0"/>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3"/>
          <a:stretch>
            <a:fillRect/>
          </a:stretch>
        </p:blipFill>
        <p:spPr>
          <a:xfrm>
            <a:off x="1355886" y="5608066"/>
            <a:ext cx="1191299" cy="1372047"/>
          </a:xfrm>
          <a:prstGeom prst="rect">
            <a:avLst/>
          </a:prstGeom>
        </p:spPr>
      </p:pic>
      <p:pic>
        <p:nvPicPr>
          <p:cNvPr id="9" name="Image 8"/>
          <p:cNvPicPr>
            <a:picLocks noChangeAspect="1"/>
          </p:cNvPicPr>
          <p:nvPr/>
        </p:nvPicPr>
        <p:blipFill>
          <a:blip r:embed="rId4"/>
          <a:stretch>
            <a:fillRect/>
          </a:stretch>
        </p:blipFill>
        <p:spPr>
          <a:xfrm>
            <a:off x="73537" y="5488036"/>
            <a:ext cx="1282350" cy="1369964"/>
          </a:xfrm>
          <a:prstGeom prst="rect">
            <a:avLst/>
          </a:prstGeom>
        </p:spPr>
      </p:pic>
      <p:pic>
        <p:nvPicPr>
          <p:cNvPr id="12" name="Image 11"/>
          <p:cNvPicPr>
            <a:picLocks noChangeAspect="1"/>
          </p:cNvPicPr>
          <p:nvPr/>
        </p:nvPicPr>
        <p:blipFill>
          <a:blip r:embed="rId5"/>
          <a:stretch>
            <a:fillRect/>
          </a:stretch>
        </p:blipFill>
        <p:spPr>
          <a:xfrm>
            <a:off x="6629681" y="5704511"/>
            <a:ext cx="894647" cy="1007917"/>
          </a:xfrm>
          <a:prstGeom prst="rect">
            <a:avLst/>
          </a:prstGeom>
        </p:spPr>
      </p:pic>
      <p:pic>
        <p:nvPicPr>
          <p:cNvPr id="13" name="Image 12"/>
          <p:cNvPicPr>
            <a:picLocks noChangeAspect="1"/>
          </p:cNvPicPr>
          <p:nvPr/>
        </p:nvPicPr>
        <p:blipFill>
          <a:blip r:embed="rId6"/>
          <a:stretch>
            <a:fillRect/>
          </a:stretch>
        </p:blipFill>
        <p:spPr>
          <a:xfrm>
            <a:off x="5141597" y="5719810"/>
            <a:ext cx="1014580" cy="1036048"/>
          </a:xfrm>
          <a:prstGeom prst="rect">
            <a:avLst/>
          </a:prstGeom>
        </p:spPr>
      </p:pic>
      <p:pic>
        <p:nvPicPr>
          <p:cNvPr id="14" name="Image 13"/>
          <p:cNvPicPr>
            <a:picLocks noChangeAspect="1"/>
          </p:cNvPicPr>
          <p:nvPr/>
        </p:nvPicPr>
        <p:blipFill>
          <a:blip r:embed="rId7"/>
          <a:stretch>
            <a:fillRect/>
          </a:stretch>
        </p:blipFill>
        <p:spPr>
          <a:xfrm>
            <a:off x="2420292" y="5608066"/>
            <a:ext cx="921268" cy="1147792"/>
          </a:xfrm>
          <a:prstGeom prst="rect">
            <a:avLst/>
          </a:prstGeom>
        </p:spPr>
      </p:pic>
      <p:pic>
        <p:nvPicPr>
          <p:cNvPr id="15" name="Image 14"/>
          <p:cNvPicPr>
            <a:picLocks noChangeAspect="1"/>
          </p:cNvPicPr>
          <p:nvPr/>
        </p:nvPicPr>
        <p:blipFill>
          <a:blip r:embed="rId8"/>
          <a:stretch>
            <a:fillRect/>
          </a:stretch>
        </p:blipFill>
        <p:spPr>
          <a:xfrm>
            <a:off x="3778737" y="5655596"/>
            <a:ext cx="925683" cy="1021318"/>
          </a:xfrm>
          <a:prstGeom prst="rect">
            <a:avLst/>
          </a:prstGeom>
        </p:spPr>
      </p:pic>
      <p:pic>
        <p:nvPicPr>
          <p:cNvPr id="16" name="Image 15"/>
          <p:cNvPicPr>
            <a:picLocks noChangeAspect="1"/>
          </p:cNvPicPr>
          <p:nvPr/>
        </p:nvPicPr>
        <p:blipFill>
          <a:blip r:embed="rId9"/>
          <a:stretch>
            <a:fillRect/>
          </a:stretch>
        </p:blipFill>
        <p:spPr>
          <a:xfrm>
            <a:off x="8028384" y="5608066"/>
            <a:ext cx="756750" cy="1012639"/>
          </a:xfrm>
          <a:prstGeom prst="rect">
            <a:avLst/>
          </a:prstGeom>
        </p:spPr>
      </p:pic>
      <p:pic>
        <p:nvPicPr>
          <p:cNvPr id="10" name="Image 9"/>
          <p:cNvPicPr>
            <a:picLocks noChangeAspect="1"/>
          </p:cNvPicPr>
          <p:nvPr/>
        </p:nvPicPr>
        <p:blipFill>
          <a:blip r:embed="rId10" cstate="print">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tretch>
            <a:fillRect/>
          </a:stretch>
        </p:blipFill>
        <p:spPr>
          <a:xfrm>
            <a:off x="1" y="1854116"/>
            <a:ext cx="3923927" cy="2368750"/>
          </a:xfrm>
          <a:prstGeom prst="rect">
            <a:avLst/>
          </a:prstGeom>
          <a:ln>
            <a:solidFill>
              <a:srgbClr val="4AB5C4"/>
            </a:solidFill>
          </a:ln>
        </p:spPr>
      </p:pic>
      <p:sp>
        <p:nvSpPr>
          <p:cNvPr id="11" name="ZoneTexte 10"/>
          <p:cNvSpPr txBox="1"/>
          <p:nvPr/>
        </p:nvSpPr>
        <p:spPr>
          <a:xfrm>
            <a:off x="94631" y="4207945"/>
            <a:ext cx="3332843" cy="307777"/>
          </a:xfrm>
          <a:prstGeom prst="rect">
            <a:avLst/>
          </a:prstGeom>
          <a:noFill/>
        </p:spPr>
        <p:txBody>
          <a:bodyPr wrap="square" rtlCol="0">
            <a:spAutoFit/>
          </a:bodyPr>
          <a:lstStyle/>
          <a:p>
            <a:r>
              <a:rPr lang="fr-FR" sz="1400" i="1" dirty="0">
                <a:latin typeface="Aileron-Regular"/>
              </a:rPr>
              <a:t>L’équipe des permanents</a:t>
            </a:r>
          </a:p>
        </p:txBody>
      </p:sp>
      <p:sp>
        <p:nvSpPr>
          <p:cNvPr id="4" name="Rectangle 3"/>
          <p:cNvSpPr/>
          <p:nvPr/>
        </p:nvSpPr>
        <p:spPr>
          <a:xfrm>
            <a:off x="4139952" y="592274"/>
            <a:ext cx="4572000" cy="4832092"/>
          </a:xfrm>
          <a:prstGeom prst="rect">
            <a:avLst/>
          </a:prstGeom>
        </p:spPr>
        <p:txBody>
          <a:bodyPr>
            <a:spAutoFit/>
          </a:bodyPr>
          <a:lstStyle/>
          <a:p>
            <a:pPr>
              <a:spcAft>
                <a:spcPts val="0"/>
              </a:spcAft>
            </a:pPr>
            <a:endParaRPr lang="fr-FR" sz="1400" b="1" u="sng" dirty="0">
              <a:latin typeface="Century Gothic" panose="020B0502020202020204" pitchFamily="34" charset="0"/>
              <a:ea typeface="Times New Roman" panose="02020603050405020304" pitchFamily="18" charset="0"/>
              <a:cs typeface="Arial" panose="020B0604020202020204" pitchFamily="34" charset="0"/>
            </a:endParaRPr>
          </a:p>
          <a:p>
            <a:pPr>
              <a:spcAft>
                <a:spcPts val="0"/>
              </a:spcAft>
            </a:pPr>
            <a:endParaRPr lang="fr-FR" sz="1400" b="1" u="sng" dirty="0">
              <a:latin typeface="Century Gothic" panose="020B0502020202020204" pitchFamily="34" charset="0"/>
              <a:ea typeface="Times New Roman" panose="02020603050405020304" pitchFamily="18" charset="0"/>
              <a:cs typeface="Arial" panose="020B0604020202020204" pitchFamily="34" charset="0"/>
            </a:endParaRPr>
          </a:p>
          <a:p>
            <a:pPr>
              <a:spcAft>
                <a:spcPts val="0"/>
              </a:spcAft>
            </a:pPr>
            <a:r>
              <a:rPr lang="fr-FR" sz="1400" b="1" u="sng" dirty="0">
                <a:latin typeface="Century Gothic" panose="020B0502020202020204" pitchFamily="34" charset="0"/>
                <a:ea typeface="Times New Roman" panose="02020603050405020304" pitchFamily="18" charset="0"/>
                <a:cs typeface="Arial" panose="020B0604020202020204" pitchFamily="34" charset="0"/>
              </a:rPr>
              <a:t>QUI SOMMES NOUS ?</a:t>
            </a:r>
            <a:endParaRPr lang="fr-FR" sz="1400" dirty="0">
              <a:latin typeface="Century Gothic" panose="020B0502020202020204" pitchFamily="34" charset="0"/>
              <a:ea typeface="Times New Roman" panose="02020603050405020304" pitchFamily="18" charset="0"/>
            </a:endParaRPr>
          </a:p>
          <a:p>
            <a:pPr>
              <a:spcAft>
                <a:spcPts val="0"/>
              </a:spcAft>
            </a:pPr>
            <a:r>
              <a:rPr lang="fr-FR" sz="1400" b="1" dirty="0">
                <a:latin typeface="Century Gothic" panose="020B0502020202020204" pitchFamily="34" charset="0"/>
                <a:ea typeface="Times New Roman" panose="02020603050405020304" pitchFamily="18" charset="0"/>
                <a:cs typeface="Arial" panose="020B0604020202020204" pitchFamily="34" charset="0"/>
              </a:rPr>
              <a:t> </a:t>
            </a:r>
            <a:endParaRPr lang="fr-FR" sz="1400" dirty="0">
              <a:latin typeface="Century Gothic" panose="020B0502020202020204" pitchFamily="34" charset="0"/>
              <a:ea typeface="Times New Roman" panose="02020603050405020304" pitchFamily="18" charset="0"/>
            </a:endParaRPr>
          </a:p>
          <a:p>
            <a:pPr marL="171450" indent="-171450">
              <a:spcAft>
                <a:spcPts val="0"/>
              </a:spcAft>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cs typeface="Arial" panose="020B0604020202020204" pitchFamily="34" charset="0"/>
              </a:rPr>
              <a:t>Identité</a:t>
            </a:r>
            <a:endParaRPr lang="fr-FR" sz="1400" dirty="0">
              <a:latin typeface="Century Gothic" panose="020B0502020202020204" pitchFamily="34" charset="0"/>
              <a:ea typeface="Times New Roman" panose="02020603050405020304" pitchFamily="18" charset="0"/>
            </a:endParaRPr>
          </a:p>
          <a:p>
            <a:pPr marL="171450" indent="-171450">
              <a:spcAft>
                <a:spcPts val="0"/>
              </a:spcAft>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cs typeface="Arial" panose="020B0604020202020204" pitchFamily="34" charset="0"/>
              </a:rPr>
              <a:t>Le Pied à l’Etrier en quelques dates</a:t>
            </a:r>
            <a:endParaRPr lang="fr-FR" sz="1400" dirty="0">
              <a:latin typeface="Century Gothic" panose="020B0502020202020204" pitchFamily="34" charset="0"/>
              <a:ea typeface="Times New Roman" panose="02020603050405020304" pitchFamily="18" charset="0"/>
            </a:endParaRPr>
          </a:p>
          <a:p>
            <a:pPr marL="171450" indent="-171450">
              <a:spcAft>
                <a:spcPts val="0"/>
              </a:spcAft>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cs typeface="Arial" panose="020B0604020202020204" pitchFamily="34" charset="0"/>
              </a:rPr>
              <a:t>Le Pied à l’Etrier en quelques chiffres</a:t>
            </a:r>
            <a:endParaRPr lang="fr-FR" sz="1400" dirty="0">
              <a:latin typeface="Century Gothic" panose="020B0502020202020204" pitchFamily="34" charset="0"/>
              <a:ea typeface="Times New Roman" panose="02020603050405020304" pitchFamily="18" charset="0"/>
            </a:endParaRPr>
          </a:p>
          <a:p>
            <a:pPr marL="171450" indent="-171450">
              <a:spcAft>
                <a:spcPts val="0"/>
              </a:spcAft>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cs typeface="Arial" panose="020B0604020202020204" pitchFamily="34" charset="0"/>
              </a:rPr>
              <a:t>Nos valeurs </a:t>
            </a:r>
            <a:endParaRPr lang="fr-FR" sz="1400" dirty="0">
              <a:latin typeface="Century Gothic" panose="020B0502020202020204" pitchFamily="34" charset="0"/>
              <a:ea typeface="Times New Roman" panose="02020603050405020304" pitchFamily="18" charset="0"/>
            </a:endParaRPr>
          </a:p>
          <a:p>
            <a:pPr marL="171450" indent="-171450">
              <a:spcAft>
                <a:spcPts val="0"/>
              </a:spcAft>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cs typeface="Arial" panose="020B0604020202020204" pitchFamily="34" charset="0"/>
              </a:rPr>
              <a:t>Nos engagements</a:t>
            </a:r>
            <a:endParaRPr lang="fr-FR" sz="1400" dirty="0">
              <a:latin typeface="Century Gothic" panose="020B0502020202020204" pitchFamily="34" charset="0"/>
              <a:ea typeface="Times New Roman" panose="02020603050405020304" pitchFamily="18" charset="0"/>
            </a:endParaRPr>
          </a:p>
          <a:p>
            <a:pPr marL="171450" indent="-171450">
              <a:spcAft>
                <a:spcPts val="0"/>
              </a:spcAft>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cs typeface="Arial" panose="020B0604020202020204" pitchFamily="34" charset="0"/>
              </a:rPr>
              <a:t>Pour qui ? Avec qui ?</a:t>
            </a:r>
            <a:endParaRPr lang="fr-FR" sz="1400" dirty="0">
              <a:latin typeface="Century Gothic" panose="020B0502020202020204" pitchFamily="34" charset="0"/>
              <a:ea typeface="Times New Roman" panose="02020603050405020304" pitchFamily="18" charset="0"/>
            </a:endParaRPr>
          </a:p>
          <a:p>
            <a:pPr marL="171450" indent="-171450">
              <a:spcAft>
                <a:spcPts val="0"/>
              </a:spcAft>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cs typeface="Arial" panose="020B0604020202020204" pitchFamily="34" charset="0"/>
              </a:rPr>
              <a:t>Le public</a:t>
            </a:r>
            <a:endParaRPr lang="fr-FR" sz="1400" dirty="0">
              <a:latin typeface="Century Gothic" panose="020B0502020202020204" pitchFamily="34" charset="0"/>
              <a:ea typeface="Times New Roman" panose="02020603050405020304" pitchFamily="18" charset="0"/>
            </a:endParaRPr>
          </a:p>
          <a:p>
            <a:pPr marL="171450" indent="-171450">
              <a:spcAft>
                <a:spcPts val="0"/>
              </a:spcAft>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cs typeface="Arial" panose="020B0604020202020204" pitchFamily="34" charset="0"/>
              </a:rPr>
              <a:t>Les professionnels</a:t>
            </a:r>
            <a:endParaRPr lang="fr-FR" sz="1400" dirty="0">
              <a:latin typeface="Century Gothic" panose="020B0502020202020204" pitchFamily="34" charset="0"/>
              <a:ea typeface="Times New Roman" panose="02020603050405020304" pitchFamily="18" charset="0"/>
            </a:endParaRPr>
          </a:p>
          <a:p>
            <a:pPr marL="171450" indent="-171450">
              <a:spcAft>
                <a:spcPts val="0"/>
              </a:spcAft>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cs typeface="Arial" panose="020B0604020202020204" pitchFamily="34" charset="0"/>
              </a:rPr>
              <a:t>Le Comité Social et Economique</a:t>
            </a:r>
            <a:endParaRPr lang="fr-FR" sz="1400" dirty="0">
              <a:latin typeface="Century Gothic" panose="020B0502020202020204" pitchFamily="34" charset="0"/>
              <a:ea typeface="Times New Roman" panose="02020603050405020304" pitchFamily="18" charset="0"/>
            </a:endParaRPr>
          </a:p>
          <a:p>
            <a:pPr marL="171450" indent="-171450">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cs typeface="Arial" panose="020B0604020202020204" pitchFamily="34" charset="0"/>
              </a:rPr>
              <a:t>La gouvernance</a:t>
            </a:r>
          </a:p>
          <a:p>
            <a:pPr marL="171450" indent="-171450">
              <a:spcAft>
                <a:spcPts val="0"/>
              </a:spcAft>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cs typeface="Arial" panose="020B0604020202020204" pitchFamily="34" charset="0"/>
              </a:rPr>
              <a:t>Le contexte socio-économique et l’ancrage territorial</a:t>
            </a:r>
            <a:endParaRPr lang="fr-FR" sz="1400" dirty="0">
              <a:latin typeface="Century Gothic" panose="020B0502020202020204" pitchFamily="34" charset="0"/>
              <a:ea typeface="Times New Roman" panose="02020603050405020304" pitchFamily="18" charset="0"/>
            </a:endParaRPr>
          </a:p>
          <a:p>
            <a:pPr>
              <a:spcAft>
                <a:spcPts val="0"/>
              </a:spcAft>
            </a:pPr>
            <a:r>
              <a:rPr lang="fr-FR" sz="1400" b="1" dirty="0">
                <a:latin typeface="Century Gothic" panose="020B0502020202020204" pitchFamily="34" charset="0"/>
                <a:ea typeface="Times New Roman" panose="02020603050405020304" pitchFamily="18" charset="0"/>
                <a:cs typeface="Arial" panose="020B0604020202020204" pitchFamily="34" charset="0"/>
              </a:rPr>
              <a:t> </a:t>
            </a:r>
            <a:endParaRPr lang="fr-FR" sz="1400" dirty="0">
              <a:latin typeface="Century Gothic" panose="020B0502020202020204" pitchFamily="34" charset="0"/>
              <a:ea typeface="Times New Roman" panose="02020603050405020304" pitchFamily="18" charset="0"/>
            </a:endParaRPr>
          </a:p>
          <a:p>
            <a:pPr>
              <a:spcAft>
                <a:spcPts val="0"/>
              </a:spcAft>
            </a:pPr>
            <a:r>
              <a:rPr lang="fr-FR" sz="1400" b="1" u="sng" dirty="0">
                <a:latin typeface="Century Gothic" panose="020B0502020202020204" pitchFamily="34" charset="0"/>
                <a:ea typeface="Times New Roman" panose="02020603050405020304" pitchFamily="18" charset="0"/>
                <a:cs typeface="Arial" panose="020B0604020202020204" pitchFamily="34" charset="0"/>
              </a:rPr>
              <a:t>VERS QUOI VOULONS NOUS ALLER ?</a:t>
            </a:r>
            <a:endParaRPr lang="fr-FR" sz="1400" dirty="0">
              <a:latin typeface="Century Gothic" panose="020B0502020202020204" pitchFamily="34" charset="0"/>
              <a:ea typeface="Times New Roman" panose="02020603050405020304" pitchFamily="18" charset="0"/>
            </a:endParaRPr>
          </a:p>
          <a:p>
            <a:pPr>
              <a:spcAft>
                <a:spcPts val="0"/>
              </a:spcAft>
            </a:pPr>
            <a:r>
              <a:rPr lang="fr-FR" sz="1400" b="1" dirty="0">
                <a:latin typeface="Century Gothic" panose="020B0502020202020204" pitchFamily="34" charset="0"/>
                <a:ea typeface="Times New Roman" panose="02020603050405020304" pitchFamily="18" charset="0"/>
                <a:cs typeface="Arial" panose="020B0604020202020204" pitchFamily="34" charset="0"/>
              </a:rPr>
              <a:t> </a:t>
            </a:r>
            <a:endParaRPr lang="fr-FR" sz="1400" dirty="0">
              <a:latin typeface="Century Gothic" panose="020B0502020202020204" pitchFamily="34" charset="0"/>
              <a:ea typeface="Times New Roman" panose="02020603050405020304" pitchFamily="18" charset="0"/>
            </a:endParaRPr>
          </a:p>
          <a:p>
            <a:pPr marL="171450" indent="-171450">
              <a:spcAft>
                <a:spcPts val="0"/>
              </a:spcAft>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cs typeface="Arial" panose="020B0604020202020204" pitchFamily="34" charset="0"/>
              </a:rPr>
              <a:t>Notre diagnostic (MOFF)</a:t>
            </a:r>
            <a:endParaRPr lang="fr-FR" sz="1400" dirty="0">
              <a:latin typeface="Century Gothic" panose="020B0502020202020204" pitchFamily="34" charset="0"/>
              <a:ea typeface="Times New Roman" panose="02020603050405020304" pitchFamily="18" charset="0"/>
            </a:endParaRPr>
          </a:p>
          <a:p>
            <a:pPr marL="171450" indent="-171450">
              <a:spcAft>
                <a:spcPts val="0"/>
              </a:spcAft>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cs typeface="Arial" panose="020B0604020202020204" pitchFamily="34" charset="0"/>
              </a:rPr>
              <a:t>Nos axes stratégiques 2021 - 2025</a:t>
            </a:r>
          </a:p>
          <a:p>
            <a:pPr>
              <a:spcAft>
                <a:spcPts val="0"/>
              </a:spcAft>
            </a:pPr>
            <a:r>
              <a:rPr lang="fr-FR" sz="1400" b="1" dirty="0">
                <a:latin typeface="Century Gothic" panose="020B0502020202020204" pitchFamily="34" charset="0"/>
                <a:ea typeface="Times New Roman" panose="02020603050405020304" pitchFamily="18" charset="0"/>
                <a:cs typeface="Arial" panose="020B0604020202020204" pitchFamily="34" charset="0"/>
              </a:rPr>
              <a:t> </a:t>
            </a:r>
            <a:endParaRPr lang="fr-FR" sz="14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11569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3" y="116632"/>
            <a:ext cx="8229600" cy="725470"/>
          </a:xfrm>
        </p:spPr>
        <p:txBody>
          <a:bodyPr>
            <a:normAutofit/>
          </a:bodyPr>
          <a:lstStyle/>
          <a:p>
            <a:r>
              <a:rPr lang="fr-FR" sz="4000" dirty="0">
                <a:solidFill>
                  <a:srgbClr val="E3880F"/>
                </a:solidFill>
                <a:latin typeface="Aileron-Regular"/>
                <a:ea typeface="Calibri" panose="020F0502020204030204" pitchFamily="34" charset="0"/>
                <a:cs typeface="Aileron-Regular"/>
              </a:rPr>
              <a:t>Qui sommes nous ?</a:t>
            </a:r>
          </a:p>
        </p:txBody>
      </p:sp>
      <p:sp>
        <p:nvSpPr>
          <p:cNvPr id="4" name="Espace réservé du numéro de diapositive 3"/>
          <p:cNvSpPr>
            <a:spLocks noGrp="1"/>
          </p:cNvSpPr>
          <p:nvPr>
            <p:ph type="sldNum" sz="quarter" idx="12"/>
          </p:nvPr>
        </p:nvSpPr>
        <p:spPr/>
        <p:txBody>
          <a:bodyPr/>
          <a:lstStyle/>
          <a:p>
            <a:fld id="{DDAA6504-B99A-43EE-91D0-ED65267B126F}" type="slidenum">
              <a:rPr lang="fr-FR" b="1" smtClean="0">
                <a:solidFill>
                  <a:srgbClr val="4AB5C4"/>
                </a:solidFill>
              </a:rPr>
              <a:pPr/>
              <a:t>4</a:t>
            </a:fld>
            <a:endParaRPr lang="fr-FR" b="1" dirty="0">
              <a:solidFill>
                <a:srgbClr val="4AB5C4"/>
              </a:solidFill>
            </a:endParaRPr>
          </a:p>
        </p:txBody>
      </p:sp>
      <p:cxnSp>
        <p:nvCxnSpPr>
          <p:cNvPr id="7" name="Connecteur droit 6"/>
          <p:cNvCxnSpPr/>
          <p:nvPr/>
        </p:nvCxnSpPr>
        <p:spPr>
          <a:xfrm>
            <a:off x="2454054" y="836712"/>
            <a:ext cx="6804248" cy="0"/>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BC6FA8F7-94E3-4B64-92EA-37AAE782F66B}"/>
              </a:ext>
            </a:extLst>
          </p:cNvPr>
          <p:cNvSpPr txBox="1"/>
          <p:nvPr/>
        </p:nvSpPr>
        <p:spPr>
          <a:xfrm>
            <a:off x="971599" y="1844823"/>
            <a:ext cx="7715203" cy="369332"/>
          </a:xfrm>
          <a:prstGeom prst="rect">
            <a:avLst/>
          </a:prstGeom>
          <a:noFill/>
        </p:spPr>
        <p:txBody>
          <a:bodyPr wrap="square" rtlCol="0">
            <a:spAutoFit/>
          </a:bodyPr>
          <a:lstStyle/>
          <a:p>
            <a:endParaRPr 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1EB6B8F0-B0C6-41BF-99B6-24C41D3D346A}"/>
              </a:ext>
            </a:extLst>
          </p:cNvPr>
          <p:cNvSpPr txBox="1"/>
          <p:nvPr/>
        </p:nvSpPr>
        <p:spPr>
          <a:xfrm>
            <a:off x="601213" y="944680"/>
            <a:ext cx="7715203" cy="5170646"/>
          </a:xfrm>
          <a:prstGeom prst="rect">
            <a:avLst/>
          </a:prstGeom>
          <a:noFill/>
        </p:spPr>
        <p:txBody>
          <a:bodyPr wrap="square" rtlCol="0">
            <a:spAutoFit/>
          </a:bodyPr>
          <a:lstStyle/>
          <a:p>
            <a:pPr algn="just"/>
            <a:r>
              <a:rPr lang="fr-FR" sz="1600" dirty="0">
                <a:latin typeface="Century Gothic" panose="020B0502020202020204" pitchFamily="34" charset="0"/>
              </a:rPr>
              <a:t>Le Pied à l’Etrier s’inscrit dans le champ de l’Economie Sociale et Solidaire.</a:t>
            </a:r>
          </a:p>
          <a:p>
            <a:pPr algn="just"/>
            <a:endParaRPr lang="fr-FR" sz="1600" dirty="0">
              <a:latin typeface="Century Gothic" panose="020B0502020202020204" pitchFamily="34" charset="0"/>
            </a:endParaRPr>
          </a:p>
          <a:p>
            <a:pPr algn="just"/>
            <a:r>
              <a:rPr lang="fr-FR" sz="1600" dirty="0">
                <a:latin typeface="Century Gothic" panose="020B0502020202020204" pitchFamily="34" charset="0"/>
              </a:rPr>
              <a:t>Association à but non lucratif régie par la loi de 1901, elle est conventionnée par l’Etat et le Conseil Départemental de Vaucluse et est agréée « Entreprise Solidaire d’Utilité Sociale ».</a:t>
            </a:r>
          </a:p>
          <a:p>
            <a:pPr algn="just"/>
            <a:endParaRPr lang="fr-FR" sz="1600" dirty="0">
              <a:latin typeface="Century Gothic" panose="020B0502020202020204" pitchFamily="34" charset="0"/>
            </a:endParaRPr>
          </a:p>
          <a:p>
            <a:pPr algn="just"/>
            <a:r>
              <a:rPr lang="fr-FR" sz="1600" dirty="0">
                <a:latin typeface="Century Gothic" panose="020B0502020202020204" pitchFamily="34" charset="0"/>
              </a:rPr>
              <a:t>Notre mission depuis plus de 20 ans:</a:t>
            </a:r>
          </a:p>
          <a:p>
            <a:pPr algn="just"/>
            <a:r>
              <a:rPr lang="fr-FR" sz="1600" dirty="0">
                <a:latin typeface="Century Gothic" panose="020B0502020202020204" pitchFamily="34" charset="0"/>
              </a:rPr>
              <a:t>« Accompagner</a:t>
            </a:r>
            <a:r>
              <a:rPr lang="fr-FR" sz="1600" b="1" dirty="0">
                <a:latin typeface="Century Gothic" panose="020B0502020202020204" pitchFamily="34" charset="0"/>
              </a:rPr>
              <a:t> </a:t>
            </a:r>
            <a:r>
              <a:rPr lang="fr-FR" sz="1600" dirty="0">
                <a:latin typeface="Century Gothic" panose="020B0502020202020204" pitchFamily="34" charset="0"/>
              </a:rPr>
              <a:t>les publics en recherche d’emploi dans leur insertion sociale et professionnelle en favorisant la diversité sociale et la lutte contre les exclusions. »</a:t>
            </a:r>
          </a:p>
          <a:p>
            <a:pPr algn="just"/>
            <a:endParaRPr lang="fr-FR" sz="1600" dirty="0">
              <a:latin typeface="Century Gothic" panose="020B0502020202020204" pitchFamily="34" charset="0"/>
            </a:endParaRPr>
          </a:p>
          <a:p>
            <a:pPr algn="just"/>
            <a:r>
              <a:rPr lang="fr-FR" sz="1600" dirty="0">
                <a:latin typeface="Century Gothic" panose="020B0502020202020204" pitchFamily="34" charset="0"/>
              </a:rPr>
              <a:t>Notre approche pluridisciplinaire (insertion par l’activité économique, formation, accompagnement socioprofessionnel, prévention de l’illettrisme,...) nous permet de proposer à chacun un accompagnement personnalisé, adapté à sa situation et à sa personne.</a:t>
            </a:r>
          </a:p>
          <a:p>
            <a:pPr algn="just"/>
            <a:endParaRPr lang="fr-FR" sz="1600" dirty="0">
              <a:latin typeface="Century Gothic" panose="020B0502020202020204" pitchFamily="34" charset="0"/>
            </a:endParaRPr>
          </a:p>
          <a:p>
            <a:pPr algn="just"/>
            <a:r>
              <a:rPr lang="fr-FR" sz="1600" dirty="0">
                <a:latin typeface="Century Gothic" panose="020B0502020202020204" pitchFamily="34" charset="0"/>
              </a:rPr>
              <a:t>Nous travaillons en synergie avec les acteurs locaux (collectivités locales, milieux associatifs, entreprises, acteurs de l’emploi et de la formation..) afin de contribuer au développement de l’emploi sur nos territoires d’intervention.</a:t>
            </a:r>
          </a:p>
        </p:txBody>
      </p:sp>
      <p:sp>
        <p:nvSpPr>
          <p:cNvPr id="8" name="Ellipse 7"/>
          <p:cNvSpPr/>
          <p:nvPr/>
        </p:nvSpPr>
        <p:spPr>
          <a:xfrm>
            <a:off x="8378077" y="6356352"/>
            <a:ext cx="370387" cy="360040"/>
          </a:xfrm>
          <a:prstGeom prst="ellipse">
            <a:avLst/>
          </a:prstGeom>
          <a:noFill/>
          <a:ln>
            <a:solidFill>
              <a:srgbClr val="E3880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16395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 y="19917"/>
            <a:ext cx="8229600" cy="725470"/>
          </a:xfrm>
        </p:spPr>
        <p:txBody>
          <a:bodyPr>
            <a:normAutofit/>
          </a:bodyPr>
          <a:lstStyle/>
          <a:p>
            <a:pPr algn="l"/>
            <a:r>
              <a:rPr lang="fr-FR" sz="2400" dirty="0">
                <a:solidFill>
                  <a:srgbClr val="E3880F"/>
                </a:solidFill>
                <a:latin typeface="Aileron-Regular"/>
                <a:ea typeface="Calibri" panose="020F0502020204030204" pitchFamily="34" charset="0"/>
                <a:cs typeface="Aileron-Regular"/>
              </a:rPr>
              <a:t>Qui sommes nous ?</a:t>
            </a:r>
          </a:p>
        </p:txBody>
      </p:sp>
      <p:sp>
        <p:nvSpPr>
          <p:cNvPr id="4" name="Espace réservé du numéro de diapositive 3"/>
          <p:cNvSpPr>
            <a:spLocks noGrp="1"/>
          </p:cNvSpPr>
          <p:nvPr>
            <p:ph type="sldNum" sz="quarter" idx="12"/>
          </p:nvPr>
        </p:nvSpPr>
        <p:spPr/>
        <p:txBody>
          <a:bodyPr/>
          <a:lstStyle/>
          <a:p>
            <a:fld id="{DDAA6504-B99A-43EE-91D0-ED65267B126F}" type="slidenum">
              <a:rPr lang="fr-FR" b="1" smtClean="0">
                <a:solidFill>
                  <a:srgbClr val="4AB5C4"/>
                </a:solidFill>
              </a:rPr>
              <a:pPr/>
              <a:t>5</a:t>
            </a:fld>
            <a:endParaRPr lang="fr-FR" b="1" dirty="0">
              <a:solidFill>
                <a:srgbClr val="4AB5C4"/>
              </a:solidFill>
            </a:endParaRPr>
          </a:p>
        </p:txBody>
      </p:sp>
      <p:cxnSp>
        <p:nvCxnSpPr>
          <p:cNvPr id="7" name="Connecteur droit 6"/>
          <p:cNvCxnSpPr/>
          <p:nvPr/>
        </p:nvCxnSpPr>
        <p:spPr>
          <a:xfrm flipV="1">
            <a:off x="0" y="675754"/>
            <a:ext cx="4283968" cy="17585"/>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69168" y="746385"/>
            <a:ext cx="8085584" cy="6955750"/>
          </a:xfrm>
          <a:prstGeom prst="rect">
            <a:avLst/>
          </a:prstGeom>
          <a:noFill/>
        </p:spPr>
        <p:txBody>
          <a:bodyPr wrap="square" rtlCol="0">
            <a:spAutoFit/>
          </a:bodyPr>
          <a:lstStyle/>
          <a:p>
            <a:pPr algn="just"/>
            <a:r>
              <a:rPr lang="fr-FR" sz="2000" dirty="0">
                <a:latin typeface="Century Gothic" panose="020B0502020202020204" pitchFamily="34" charset="0"/>
              </a:rPr>
              <a:t>Le Pied à l’Etrier est une structure « ensemblier », qui regroupe plusieurs actions :</a:t>
            </a:r>
          </a:p>
          <a:p>
            <a:pPr algn="just"/>
            <a:endParaRPr lang="fr-FR" dirty="0">
              <a:latin typeface="Century Gothic" panose="020B0502020202020204" pitchFamily="34" charset="0"/>
            </a:endParaRPr>
          </a:p>
          <a:p>
            <a:pPr algn="just"/>
            <a:r>
              <a:rPr lang="fr-FR" sz="2400" b="1" dirty="0">
                <a:solidFill>
                  <a:srgbClr val="E3880F"/>
                </a:solidFill>
                <a:latin typeface="Century Gothic" panose="020B0502020202020204" pitchFamily="34" charset="0"/>
              </a:rPr>
              <a:t>L’Association Intermédiaire</a:t>
            </a:r>
          </a:p>
          <a:p>
            <a:pPr algn="just"/>
            <a:r>
              <a:rPr lang="fr-FR" sz="2000" dirty="0">
                <a:latin typeface="Century Gothic" panose="020B0502020202020204" pitchFamily="34" charset="0"/>
              </a:rPr>
              <a:t>Environ 300 salariés en insertion par an sont mis à disposition auprès de particuliers, entreprises, associations, collectivités locales, bailleurs sociaux.</a:t>
            </a:r>
          </a:p>
          <a:p>
            <a:pPr algn="just"/>
            <a:endParaRPr lang="fr-FR" sz="2400" b="1" dirty="0">
              <a:solidFill>
                <a:srgbClr val="E3880F"/>
              </a:solidFill>
              <a:latin typeface="Century Gothic" panose="020B0502020202020204" pitchFamily="34" charset="0"/>
            </a:endParaRPr>
          </a:p>
          <a:p>
            <a:pPr algn="just"/>
            <a:r>
              <a:rPr lang="fr-FR" sz="2400" b="1" dirty="0">
                <a:solidFill>
                  <a:srgbClr val="E3880F"/>
                </a:solidFill>
                <a:latin typeface="Century Gothic" panose="020B0502020202020204" pitchFamily="34" charset="0"/>
              </a:rPr>
              <a:t>Le Service d'Aide et d'Accompagnement à Domicile</a:t>
            </a:r>
          </a:p>
          <a:p>
            <a:pPr algn="just"/>
            <a:r>
              <a:rPr lang="fr-FR" sz="2000" dirty="0">
                <a:latin typeface="Century Gothic" panose="020B0502020202020204" pitchFamily="34" charset="0"/>
              </a:rPr>
              <a:t>Agrément qualité au titre des emplois de service à la personne délivré par la Direccte de Vaucluse</a:t>
            </a:r>
          </a:p>
          <a:p>
            <a:pPr algn="just"/>
            <a:endParaRPr lang="fr-FR" sz="2000" dirty="0">
              <a:latin typeface="Century Gothic" panose="020B0502020202020204" pitchFamily="34" charset="0"/>
            </a:endParaRPr>
          </a:p>
          <a:p>
            <a:pPr algn="just"/>
            <a:r>
              <a:rPr lang="fr-FR" sz="2400" b="1" dirty="0">
                <a:solidFill>
                  <a:srgbClr val="E3880F"/>
                </a:solidFill>
                <a:latin typeface="Century Gothic" panose="020B0502020202020204" pitchFamily="34" charset="0"/>
              </a:rPr>
              <a:t>Le chantier d’insertion</a:t>
            </a:r>
          </a:p>
          <a:p>
            <a:pPr algn="just"/>
            <a:r>
              <a:rPr lang="fr-FR" sz="2000" dirty="0">
                <a:latin typeface="Century Gothic" panose="020B0502020202020204" pitchFamily="34" charset="0"/>
              </a:rPr>
              <a:t>40 salariés en insertion, en moyenne par an, réalisent des prestations d’entretien des espaces verts, d’entretien du bâtiment, de débarras, de déménagement et de distribution pour des entreprises, associations, collectivités locales et bailleurs sociaux.</a:t>
            </a:r>
          </a:p>
          <a:p>
            <a:pPr algn="just"/>
            <a:endParaRPr lang="fr-FR" dirty="0">
              <a:latin typeface="Aileron-Regular"/>
            </a:endParaRPr>
          </a:p>
          <a:p>
            <a:pPr algn="just"/>
            <a:endParaRPr lang="fr-FR" dirty="0">
              <a:latin typeface="Century Gothic" panose="020B0502020202020204" pitchFamily="34" charset="0"/>
            </a:endParaRPr>
          </a:p>
          <a:p>
            <a:pPr algn="just"/>
            <a:endParaRPr lang="fr-FR" dirty="0"/>
          </a:p>
          <a:p>
            <a:endParaRPr lang="fr-FR" dirty="0"/>
          </a:p>
        </p:txBody>
      </p:sp>
      <p:sp>
        <p:nvSpPr>
          <p:cNvPr id="11" name="Ellipse 10"/>
          <p:cNvSpPr/>
          <p:nvPr/>
        </p:nvSpPr>
        <p:spPr>
          <a:xfrm>
            <a:off x="8378077" y="6356352"/>
            <a:ext cx="370387" cy="360040"/>
          </a:xfrm>
          <a:prstGeom prst="ellipse">
            <a:avLst/>
          </a:prstGeom>
          <a:noFill/>
          <a:ln>
            <a:solidFill>
              <a:srgbClr val="E3880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01453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FB53AE-AA3C-4E70-AA14-F954670A92A5}"/>
              </a:ext>
            </a:extLst>
          </p:cNvPr>
          <p:cNvSpPr>
            <a:spLocks noGrp="1"/>
          </p:cNvSpPr>
          <p:nvPr>
            <p:ph type="title"/>
          </p:nvPr>
        </p:nvSpPr>
        <p:spPr>
          <a:xfrm>
            <a:off x="251520" y="44624"/>
            <a:ext cx="8229600" cy="1143000"/>
          </a:xfrm>
        </p:spPr>
        <p:txBody>
          <a:bodyPr>
            <a:normAutofit/>
          </a:bodyPr>
          <a:lstStyle/>
          <a:p>
            <a:pPr algn="l"/>
            <a:r>
              <a:rPr lang="fr-FR" sz="2400" dirty="0">
                <a:solidFill>
                  <a:srgbClr val="E3880F"/>
                </a:solidFill>
                <a:latin typeface="Aileron-Regular"/>
                <a:ea typeface="Calibri" panose="020F0502020204030204" pitchFamily="34" charset="0"/>
                <a:cs typeface="Aileron-Regular"/>
              </a:rPr>
              <a:t>Qui sommes nous ?</a:t>
            </a:r>
            <a:br>
              <a:rPr lang="fr-FR" sz="2400" dirty="0">
                <a:solidFill>
                  <a:srgbClr val="E3880F"/>
                </a:solidFill>
                <a:latin typeface="Aileron-Regular"/>
                <a:ea typeface="Calibri" panose="020F0502020204030204" pitchFamily="34" charset="0"/>
                <a:cs typeface="Aileron-Regular"/>
              </a:rPr>
            </a:br>
            <a:endParaRPr lang="fr-FR" sz="2400" dirty="0"/>
          </a:p>
        </p:txBody>
      </p:sp>
      <p:sp>
        <p:nvSpPr>
          <p:cNvPr id="3" name="Espace réservé du contenu 2">
            <a:extLst>
              <a:ext uri="{FF2B5EF4-FFF2-40B4-BE49-F238E27FC236}">
                <a16:creationId xmlns:a16="http://schemas.microsoft.com/office/drawing/2014/main" id="{307D6C01-4F04-4F2F-9A4E-FF7A16D8F968}"/>
              </a:ext>
            </a:extLst>
          </p:cNvPr>
          <p:cNvSpPr>
            <a:spLocks noGrp="1"/>
          </p:cNvSpPr>
          <p:nvPr>
            <p:ph idx="1"/>
          </p:nvPr>
        </p:nvSpPr>
        <p:spPr>
          <a:xfrm>
            <a:off x="135324" y="505285"/>
            <a:ext cx="8613140" cy="6031087"/>
          </a:xfrm>
        </p:spPr>
        <p:txBody>
          <a:bodyPr>
            <a:normAutofit/>
          </a:bodyPr>
          <a:lstStyle/>
          <a:p>
            <a:pPr marL="0" indent="0" algn="just">
              <a:buNone/>
            </a:pPr>
            <a:endParaRPr lang="fr-FR" sz="2200" b="1" dirty="0">
              <a:solidFill>
                <a:srgbClr val="E3880F"/>
              </a:solidFill>
              <a:latin typeface="Aileron-Regular"/>
            </a:endParaRPr>
          </a:p>
          <a:p>
            <a:pPr marL="0" indent="0" algn="just">
              <a:buNone/>
            </a:pPr>
            <a:r>
              <a:rPr lang="fr-FR" sz="2200" b="1" dirty="0">
                <a:solidFill>
                  <a:srgbClr val="E3880F"/>
                </a:solidFill>
                <a:latin typeface="Century Gothic" panose="020B0502020202020204" pitchFamily="34" charset="0"/>
              </a:rPr>
              <a:t>L’organisme de formation</a:t>
            </a:r>
          </a:p>
          <a:p>
            <a:pPr marL="0" algn="just"/>
            <a:r>
              <a:rPr lang="fr-FR" sz="1800" b="1" dirty="0">
                <a:solidFill>
                  <a:srgbClr val="4AB5C4"/>
                </a:solidFill>
                <a:latin typeface="Century Gothic" panose="020B0502020202020204" pitchFamily="34" charset="0"/>
              </a:rPr>
              <a:t>Cours de FLE (Français Langue Etrangère)</a:t>
            </a:r>
          </a:p>
          <a:p>
            <a:pPr marL="0" algn="just"/>
            <a:r>
              <a:rPr lang="fr-FR" sz="1800" b="1" dirty="0">
                <a:solidFill>
                  <a:srgbClr val="4AB5C4"/>
                </a:solidFill>
                <a:latin typeface="Century Gothic" panose="020B0502020202020204" pitchFamily="34" charset="0"/>
              </a:rPr>
              <a:t>Cours de Remise à Niveau des savoirs de base</a:t>
            </a:r>
          </a:p>
          <a:p>
            <a:pPr marL="0" indent="0" algn="just">
              <a:buNone/>
            </a:pPr>
            <a:endParaRPr lang="fr-FR" dirty="0">
              <a:latin typeface="Century Gothic" panose="020B0502020202020204" pitchFamily="34" charset="0"/>
            </a:endParaRPr>
          </a:p>
          <a:p>
            <a:pPr marL="0" indent="0">
              <a:buNone/>
            </a:pPr>
            <a:r>
              <a:rPr lang="fr-FR" sz="2200" b="1" dirty="0">
                <a:solidFill>
                  <a:srgbClr val="E3880F"/>
                </a:solidFill>
                <a:latin typeface="Century Gothic" panose="020B0502020202020204" pitchFamily="34" charset="0"/>
              </a:rPr>
              <a:t>Les Actions de promotion de la lecture </a:t>
            </a:r>
            <a:endParaRPr lang="fr-FR" sz="2200" dirty="0">
              <a:latin typeface="Century Gothic" panose="020B0502020202020204" pitchFamily="34" charset="0"/>
            </a:endParaRPr>
          </a:p>
          <a:p>
            <a:r>
              <a:rPr lang="fr-FR" sz="1800" b="1" dirty="0">
                <a:solidFill>
                  <a:srgbClr val="4AB5C4"/>
                </a:solidFill>
                <a:latin typeface="Century Gothic" panose="020B0502020202020204" pitchFamily="34" charset="0"/>
              </a:rPr>
              <a:t>Lectures en plein air</a:t>
            </a:r>
            <a:endParaRPr lang="fr-FR" sz="1800" dirty="0">
              <a:latin typeface="Century Gothic" panose="020B0502020202020204" pitchFamily="34" charset="0"/>
            </a:endParaRPr>
          </a:p>
          <a:p>
            <a:pPr marL="0" indent="0" algn="just">
              <a:buNone/>
            </a:pPr>
            <a:r>
              <a:rPr lang="fr-FR" sz="1700" dirty="0">
                <a:latin typeface="Century Gothic" panose="020B0502020202020204" pitchFamily="34" charset="0"/>
              </a:rPr>
              <a:t>Animations en extérieur à destination des familles durant certaines vacances scolaires.</a:t>
            </a:r>
            <a:endParaRPr lang="fr-FR" dirty="0">
              <a:latin typeface="Century Gothic" panose="020B0502020202020204" pitchFamily="34" charset="0"/>
            </a:endParaRPr>
          </a:p>
          <a:p>
            <a:r>
              <a:rPr lang="fr-FR" sz="1800" b="1" dirty="0">
                <a:solidFill>
                  <a:srgbClr val="4AB5C4"/>
                </a:solidFill>
                <a:latin typeface="Century Gothic" panose="020B0502020202020204" pitchFamily="34" charset="0"/>
              </a:rPr>
              <a:t>Club Parents Lecteurs</a:t>
            </a:r>
          </a:p>
          <a:p>
            <a:pPr marL="0" indent="0" algn="just">
              <a:buNone/>
            </a:pPr>
            <a:r>
              <a:rPr lang="fr-FR" sz="1700" dirty="0">
                <a:latin typeface="Century Gothic" panose="020B0502020202020204" pitchFamily="34" charset="0"/>
              </a:rPr>
              <a:t>A destination des parents d'enfants scolarisés à la maternelle, vise à rendre le livre accessible à tous.</a:t>
            </a:r>
          </a:p>
          <a:p>
            <a:pPr marL="0" indent="0">
              <a:buNone/>
            </a:pPr>
            <a:r>
              <a:rPr lang="fr-FR" dirty="0"/>
              <a:t> </a:t>
            </a:r>
          </a:p>
          <a:p>
            <a:pPr marL="0" indent="0" algn="just">
              <a:buNone/>
            </a:pPr>
            <a:r>
              <a:rPr lang="fr-FR" sz="2200" b="1" dirty="0">
                <a:solidFill>
                  <a:srgbClr val="E3880F"/>
                </a:solidFill>
                <a:latin typeface="Century Gothic" panose="020B0502020202020204" pitchFamily="34" charset="0"/>
              </a:rPr>
              <a:t>Et toute autre action </a:t>
            </a:r>
            <a:r>
              <a:rPr lang="fr-FR" sz="1700" dirty="0">
                <a:latin typeface="Century Gothic" panose="020B0502020202020204" pitchFamily="34" charset="0"/>
              </a:rPr>
              <a:t>qui répond à une problématique de formation d'insertion professionnelle, d'accès aux droits, de prévention de l'illettrisme ou de parentalité.</a:t>
            </a:r>
          </a:p>
          <a:p>
            <a:endParaRPr lang="fr-FR" dirty="0">
              <a:latin typeface="Aileron-Regular"/>
            </a:endParaRPr>
          </a:p>
          <a:p>
            <a:pPr algn="just"/>
            <a:endParaRPr lang="fr-FR" sz="1800" dirty="0">
              <a:latin typeface="Aileron-Regular"/>
            </a:endParaRPr>
          </a:p>
          <a:p>
            <a:pPr marL="0" indent="0">
              <a:buNone/>
            </a:pPr>
            <a:endParaRPr lang="fr-FR" sz="1800" dirty="0"/>
          </a:p>
        </p:txBody>
      </p:sp>
      <p:sp>
        <p:nvSpPr>
          <p:cNvPr id="5" name="Espace réservé du numéro de diapositive 4">
            <a:extLst>
              <a:ext uri="{FF2B5EF4-FFF2-40B4-BE49-F238E27FC236}">
                <a16:creationId xmlns:a16="http://schemas.microsoft.com/office/drawing/2014/main" id="{0B5CE474-5572-41CB-BC53-7B723A083023}"/>
              </a:ext>
            </a:extLst>
          </p:cNvPr>
          <p:cNvSpPr>
            <a:spLocks noGrp="1"/>
          </p:cNvSpPr>
          <p:nvPr>
            <p:ph type="sldNum" sz="quarter" idx="12"/>
          </p:nvPr>
        </p:nvSpPr>
        <p:spPr/>
        <p:txBody>
          <a:bodyPr/>
          <a:lstStyle/>
          <a:p>
            <a:fld id="{DDAA6504-B99A-43EE-91D0-ED65267B126F}" type="slidenum">
              <a:rPr lang="fr-FR" b="1" smtClean="0">
                <a:solidFill>
                  <a:srgbClr val="4AB5C4"/>
                </a:solidFill>
              </a:rPr>
              <a:pPr/>
              <a:t>6</a:t>
            </a:fld>
            <a:endParaRPr lang="fr-FR" b="1" dirty="0">
              <a:solidFill>
                <a:srgbClr val="4AB5C4"/>
              </a:solidFill>
            </a:endParaRPr>
          </a:p>
        </p:txBody>
      </p:sp>
      <p:cxnSp>
        <p:nvCxnSpPr>
          <p:cNvPr id="6" name="Connecteur droit 5">
            <a:extLst>
              <a:ext uri="{FF2B5EF4-FFF2-40B4-BE49-F238E27FC236}">
                <a16:creationId xmlns:a16="http://schemas.microsoft.com/office/drawing/2014/main" id="{430B1DBE-7BD7-4484-81B1-96464FA3B073}"/>
              </a:ext>
            </a:extLst>
          </p:cNvPr>
          <p:cNvCxnSpPr/>
          <p:nvPr/>
        </p:nvCxnSpPr>
        <p:spPr>
          <a:xfrm flipV="1">
            <a:off x="0" y="692696"/>
            <a:ext cx="4283968" cy="17585"/>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8378077" y="6356352"/>
            <a:ext cx="370387" cy="360040"/>
          </a:xfrm>
          <a:prstGeom prst="ellipse">
            <a:avLst/>
          </a:prstGeom>
          <a:noFill/>
          <a:ln>
            <a:solidFill>
              <a:srgbClr val="E3880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484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344" y="59934"/>
            <a:ext cx="8229600" cy="725470"/>
          </a:xfrm>
        </p:spPr>
        <p:txBody>
          <a:bodyPr>
            <a:normAutofit/>
          </a:bodyPr>
          <a:lstStyle/>
          <a:p>
            <a:pPr algn="l"/>
            <a:r>
              <a:rPr lang="fr-FR" sz="2400" dirty="0">
                <a:solidFill>
                  <a:srgbClr val="E3880F"/>
                </a:solidFill>
                <a:latin typeface="Aileron-Regular"/>
                <a:ea typeface="Calibri" panose="020F0502020204030204" pitchFamily="34" charset="0"/>
                <a:cs typeface="Aileron-Regular"/>
              </a:rPr>
              <a:t>Qui sommes nous ?</a:t>
            </a:r>
          </a:p>
        </p:txBody>
      </p:sp>
      <p:sp>
        <p:nvSpPr>
          <p:cNvPr id="4" name="Espace réservé du numéro de diapositive 3"/>
          <p:cNvSpPr>
            <a:spLocks noGrp="1"/>
          </p:cNvSpPr>
          <p:nvPr>
            <p:ph type="sldNum" sz="quarter" idx="12"/>
          </p:nvPr>
        </p:nvSpPr>
        <p:spPr/>
        <p:txBody>
          <a:bodyPr/>
          <a:lstStyle/>
          <a:p>
            <a:fld id="{DDAA6504-B99A-43EE-91D0-ED65267B126F}" type="slidenum">
              <a:rPr lang="fr-FR" b="1" smtClean="0">
                <a:solidFill>
                  <a:srgbClr val="4AB5C4"/>
                </a:solidFill>
              </a:rPr>
              <a:pPr/>
              <a:t>7</a:t>
            </a:fld>
            <a:endParaRPr lang="fr-FR" b="1" dirty="0">
              <a:solidFill>
                <a:srgbClr val="4AB5C4"/>
              </a:solidFill>
            </a:endParaRPr>
          </a:p>
        </p:txBody>
      </p:sp>
      <p:cxnSp>
        <p:nvCxnSpPr>
          <p:cNvPr id="7" name="Connecteur droit 6"/>
          <p:cNvCxnSpPr/>
          <p:nvPr/>
        </p:nvCxnSpPr>
        <p:spPr>
          <a:xfrm flipV="1">
            <a:off x="1552" y="663640"/>
            <a:ext cx="4283968" cy="17585"/>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65212" y="1048174"/>
            <a:ext cx="8085584" cy="523220"/>
          </a:xfrm>
          <a:prstGeom prst="rect">
            <a:avLst/>
          </a:prstGeom>
          <a:noFill/>
        </p:spPr>
        <p:txBody>
          <a:bodyPr wrap="square" rtlCol="0">
            <a:spAutoFit/>
          </a:bodyPr>
          <a:lstStyle/>
          <a:p>
            <a:r>
              <a:rPr lang="fr-FR" sz="2800" b="1" dirty="0">
                <a:latin typeface="Century Gothic" panose="020B0502020202020204" pitchFamily="34" charset="0"/>
                <a:ea typeface="Calibri" panose="020F0502020204030204" pitchFamily="34" charset="0"/>
                <a:cs typeface="Aileron-Regular"/>
              </a:rPr>
              <a:t>L’histoire du Pied à l’Etrier en quelques dates </a:t>
            </a:r>
            <a:r>
              <a:rPr lang="fr-FR" b="1" dirty="0">
                <a:latin typeface="Century Gothic" panose="020B0502020202020204" pitchFamily="34" charset="0"/>
              </a:rPr>
              <a:t> </a:t>
            </a:r>
          </a:p>
        </p:txBody>
      </p:sp>
      <p:cxnSp>
        <p:nvCxnSpPr>
          <p:cNvPr id="5" name="Connecteur droit 4"/>
          <p:cNvCxnSpPr/>
          <p:nvPr/>
        </p:nvCxnSpPr>
        <p:spPr>
          <a:xfrm>
            <a:off x="323528" y="3861048"/>
            <a:ext cx="8568952"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
        <p:nvSpPr>
          <p:cNvPr id="11" name="Flèche vers le bas 10"/>
          <p:cNvSpPr/>
          <p:nvPr/>
        </p:nvSpPr>
        <p:spPr>
          <a:xfrm>
            <a:off x="683568" y="3135515"/>
            <a:ext cx="72008" cy="720080"/>
          </a:xfrm>
          <a:prstGeom prst="downArrow">
            <a:avLst/>
          </a:prstGeom>
          <a:solidFill>
            <a:srgbClr val="4AB5C4"/>
          </a:solidFill>
          <a:ln>
            <a:solidFill>
              <a:srgbClr val="4AB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49903" y="2718089"/>
            <a:ext cx="1152128" cy="369332"/>
          </a:xfrm>
          <a:prstGeom prst="rect">
            <a:avLst/>
          </a:prstGeom>
          <a:noFill/>
        </p:spPr>
        <p:txBody>
          <a:bodyPr wrap="square" rtlCol="0">
            <a:spAutoFit/>
          </a:bodyPr>
          <a:lstStyle/>
          <a:p>
            <a:r>
              <a:rPr lang="fr-FR" b="1" dirty="0">
                <a:latin typeface="Century Gothic" panose="020B0502020202020204" pitchFamily="34" charset="0"/>
              </a:rPr>
              <a:t>1995</a:t>
            </a:r>
          </a:p>
        </p:txBody>
      </p:sp>
      <p:sp>
        <p:nvSpPr>
          <p:cNvPr id="14" name="Flèche vers le bas 13"/>
          <p:cNvSpPr/>
          <p:nvPr/>
        </p:nvSpPr>
        <p:spPr>
          <a:xfrm>
            <a:off x="1631268" y="3076909"/>
            <a:ext cx="79660" cy="1534545"/>
          </a:xfrm>
          <a:prstGeom prst="downArrow">
            <a:avLst/>
          </a:prstGeom>
          <a:solidFill>
            <a:srgbClr val="4AB5C4"/>
          </a:solidFill>
          <a:ln>
            <a:solidFill>
              <a:srgbClr val="4AB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79512" y="3995250"/>
            <a:ext cx="1268270" cy="1015663"/>
          </a:xfrm>
          <a:prstGeom prst="rect">
            <a:avLst/>
          </a:prstGeom>
          <a:noFill/>
        </p:spPr>
        <p:txBody>
          <a:bodyPr wrap="square" rtlCol="0">
            <a:spAutoFit/>
          </a:bodyPr>
          <a:lstStyle/>
          <a:p>
            <a:r>
              <a:rPr lang="fr-FR" sz="1200" dirty="0">
                <a:latin typeface="Aileron-Regular"/>
              </a:rPr>
              <a:t>Création du Pied à l’Etrier</a:t>
            </a:r>
          </a:p>
          <a:p>
            <a:r>
              <a:rPr lang="fr-FR" sz="1200" dirty="0">
                <a:latin typeface="Aileron-Regular"/>
              </a:rPr>
              <a:t>avec l’Association Intermédiaire  </a:t>
            </a:r>
          </a:p>
        </p:txBody>
      </p:sp>
      <p:sp>
        <p:nvSpPr>
          <p:cNvPr id="16" name="ZoneTexte 15"/>
          <p:cNvSpPr txBox="1"/>
          <p:nvPr/>
        </p:nvSpPr>
        <p:spPr>
          <a:xfrm>
            <a:off x="1349491" y="2671412"/>
            <a:ext cx="753911" cy="369332"/>
          </a:xfrm>
          <a:prstGeom prst="rect">
            <a:avLst/>
          </a:prstGeom>
          <a:noFill/>
        </p:spPr>
        <p:txBody>
          <a:bodyPr wrap="square" rtlCol="0">
            <a:spAutoFit/>
          </a:bodyPr>
          <a:lstStyle/>
          <a:p>
            <a:r>
              <a:rPr lang="fr-FR" b="1" dirty="0">
                <a:latin typeface="Century Gothic" panose="020B0502020202020204" pitchFamily="34" charset="0"/>
              </a:rPr>
              <a:t>2005</a:t>
            </a:r>
          </a:p>
        </p:txBody>
      </p:sp>
      <p:sp>
        <p:nvSpPr>
          <p:cNvPr id="18" name="Flèche vers le bas 17"/>
          <p:cNvSpPr/>
          <p:nvPr/>
        </p:nvSpPr>
        <p:spPr>
          <a:xfrm>
            <a:off x="3898197" y="3135515"/>
            <a:ext cx="69706" cy="1533642"/>
          </a:xfrm>
          <a:prstGeom prst="downArrow">
            <a:avLst/>
          </a:prstGeom>
          <a:solidFill>
            <a:srgbClr val="4AB5C4"/>
          </a:solidFill>
          <a:ln>
            <a:solidFill>
              <a:srgbClr val="4AB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a:off x="4920090" y="3115147"/>
            <a:ext cx="55722" cy="757470"/>
          </a:xfrm>
          <a:prstGeom prst="downArrow">
            <a:avLst/>
          </a:prstGeom>
          <a:solidFill>
            <a:srgbClr val="4AB5C4"/>
          </a:solidFill>
          <a:ln>
            <a:solidFill>
              <a:srgbClr val="4AB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e bas 20"/>
          <p:cNvSpPr/>
          <p:nvPr/>
        </p:nvSpPr>
        <p:spPr>
          <a:xfrm flipH="1">
            <a:off x="7200302" y="3087421"/>
            <a:ext cx="45719" cy="2129144"/>
          </a:xfrm>
          <a:prstGeom prst="downArrow">
            <a:avLst/>
          </a:prstGeom>
          <a:solidFill>
            <a:srgbClr val="4AB5C4"/>
          </a:solidFill>
          <a:ln>
            <a:solidFill>
              <a:srgbClr val="4AB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vers le bas 21"/>
          <p:cNvSpPr/>
          <p:nvPr/>
        </p:nvSpPr>
        <p:spPr>
          <a:xfrm>
            <a:off x="2714090" y="3115147"/>
            <a:ext cx="72010" cy="760816"/>
          </a:xfrm>
          <a:prstGeom prst="downArrow">
            <a:avLst/>
          </a:prstGeom>
          <a:solidFill>
            <a:srgbClr val="4AB5C4"/>
          </a:solidFill>
          <a:ln>
            <a:solidFill>
              <a:srgbClr val="4AB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2435712" y="2729939"/>
            <a:ext cx="720080" cy="369332"/>
          </a:xfrm>
          <a:prstGeom prst="rect">
            <a:avLst/>
          </a:prstGeom>
          <a:noFill/>
        </p:spPr>
        <p:txBody>
          <a:bodyPr wrap="square" rtlCol="0">
            <a:spAutoFit/>
          </a:bodyPr>
          <a:lstStyle/>
          <a:p>
            <a:r>
              <a:rPr lang="fr-FR" b="1" dirty="0">
                <a:latin typeface="Century Gothic" panose="020B0502020202020204" pitchFamily="34" charset="0"/>
              </a:rPr>
              <a:t>2006</a:t>
            </a:r>
          </a:p>
        </p:txBody>
      </p:sp>
      <p:sp>
        <p:nvSpPr>
          <p:cNvPr id="24" name="ZoneTexte 23"/>
          <p:cNvSpPr txBox="1"/>
          <p:nvPr/>
        </p:nvSpPr>
        <p:spPr>
          <a:xfrm>
            <a:off x="1313359" y="4606875"/>
            <a:ext cx="2191345" cy="1015663"/>
          </a:xfrm>
          <a:prstGeom prst="rect">
            <a:avLst/>
          </a:prstGeom>
          <a:noFill/>
        </p:spPr>
        <p:txBody>
          <a:bodyPr wrap="square" rtlCol="0">
            <a:spAutoFit/>
          </a:bodyPr>
          <a:lstStyle/>
          <a:p>
            <a:r>
              <a:rPr lang="fr-FR" sz="1200" dirty="0">
                <a:latin typeface="Aileron-Regular"/>
              </a:rPr>
              <a:t>Pole Insertion Bollène : référence socioprofessionnelle pour les bénéficiaires du RMI puis du RSA</a:t>
            </a:r>
          </a:p>
        </p:txBody>
      </p:sp>
      <p:sp>
        <p:nvSpPr>
          <p:cNvPr id="25" name="ZoneTexte 24"/>
          <p:cNvSpPr txBox="1"/>
          <p:nvPr/>
        </p:nvSpPr>
        <p:spPr>
          <a:xfrm>
            <a:off x="2010128" y="3965976"/>
            <a:ext cx="1973744" cy="461665"/>
          </a:xfrm>
          <a:prstGeom prst="rect">
            <a:avLst/>
          </a:prstGeom>
          <a:noFill/>
        </p:spPr>
        <p:txBody>
          <a:bodyPr wrap="square" rtlCol="0">
            <a:spAutoFit/>
          </a:bodyPr>
          <a:lstStyle/>
          <a:p>
            <a:r>
              <a:rPr lang="fr-FR" sz="1200" dirty="0">
                <a:latin typeface="Aileron-Regular"/>
              </a:rPr>
              <a:t>Création de l’Antenne de Vaison la Romaine</a:t>
            </a:r>
          </a:p>
        </p:txBody>
      </p:sp>
      <p:sp>
        <p:nvSpPr>
          <p:cNvPr id="26" name="ZoneTexte 25"/>
          <p:cNvSpPr txBox="1"/>
          <p:nvPr/>
        </p:nvSpPr>
        <p:spPr>
          <a:xfrm>
            <a:off x="3340189" y="4654876"/>
            <a:ext cx="1890661" cy="646331"/>
          </a:xfrm>
          <a:prstGeom prst="rect">
            <a:avLst/>
          </a:prstGeom>
          <a:noFill/>
        </p:spPr>
        <p:txBody>
          <a:bodyPr wrap="square" rtlCol="0">
            <a:spAutoFit/>
          </a:bodyPr>
          <a:lstStyle/>
          <a:p>
            <a:r>
              <a:rPr lang="fr-FR" sz="1200" dirty="0">
                <a:latin typeface="Aileron-Regular"/>
              </a:rPr>
              <a:t>L’Association Intermédiaire obtient l’agrément qualité</a:t>
            </a:r>
          </a:p>
        </p:txBody>
      </p:sp>
      <p:sp>
        <p:nvSpPr>
          <p:cNvPr id="27" name="ZoneTexte 26"/>
          <p:cNvSpPr txBox="1"/>
          <p:nvPr/>
        </p:nvSpPr>
        <p:spPr>
          <a:xfrm>
            <a:off x="4366301" y="3951819"/>
            <a:ext cx="2186902" cy="646331"/>
          </a:xfrm>
          <a:prstGeom prst="rect">
            <a:avLst/>
          </a:prstGeom>
          <a:noFill/>
        </p:spPr>
        <p:txBody>
          <a:bodyPr wrap="square" rtlCol="0">
            <a:spAutoFit/>
          </a:bodyPr>
          <a:lstStyle/>
          <a:p>
            <a:r>
              <a:rPr lang="fr-FR" sz="1200" dirty="0">
                <a:latin typeface="Aileron-Regular"/>
              </a:rPr>
              <a:t>Création du Chantier d’Insertion </a:t>
            </a:r>
          </a:p>
          <a:p>
            <a:r>
              <a:rPr lang="fr-FR" sz="1200" dirty="0">
                <a:latin typeface="Aileron-Regular"/>
              </a:rPr>
              <a:t>Multi Services</a:t>
            </a:r>
          </a:p>
        </p:txBody>
      </p:sp>
      <p:sp>
        <p:nvSpPr>
          <p:cNvPr id="28" name="ZoneTexte 27"/>
          <p:cNvSpPr txBox="1"/>
          <p:nvPr/>
        </p:nvSpPr>
        <p:spPr>
          <a:xfrm>
            <a:off x="5305813" y="4570234"/>
            <a:ext cx="1688014" cy="646331"/>
          </a:xfrm>
          <a:prstGeom prst="rect">
            <a:avLst/>
          </a:prstGeom>
          <a:noFill/>
        </p:spPr>
        <p:txBody>
          <a:bodyPr wrap="square" rtlCol="0">
            <a:spAutoFit/>
          </a:bodyPr>
          <a:lstStyle/>
          <a:p>
            <a:r>
              <a:rPr lang="fr-FR" sz="1200" dirty="0">
                <a:latin typeface="Aileron-Regular"/>
              </a:rPr>
              <a:t>Le Pied à l’Etrier est déclaré organisme de formation</a:t>
            </a:r>
          </a:p>
        </p:txBody>
      </p:sp>
      <p:sp>
        <p:nvSpPr>
          <p:cNvPr id="29" name="ZoneTexte 28"/>
          <p:cNvSpPr txBox="1"/>
          <p:nvPr/>
        </p:nvSpPr>
        <p:spPr>
          <a:xfrm>
            <a:off x="6528898" y="5201826"/>
            <a:ext cx="1434245" cy="1384995"/>
          </a:xfrm>
          <a:prstGeom prst="rect">
            <a:avLst/>
          </a:prstGeom>
          <a:noFill/>
        </p:spPr>
        <p:txBody>
          <a:bodyPr wrap="square" rtlCol="0">
            <a:spAutoFit/>
          </a:bodyPr>
          <a:lstStyle/>
          <a:p>
            <a:r>
              <a:rPr lang="fr-FR" sz="1200" dirty="0">
                <a:latin typeface="Aileron-Regular"/>
              </a:rPr>
              <a:t>Actions spécifiques financées par le contrat de ville de Bollène</a:t>
            </a:r>
          </a:p>
          <a:p>
            <a:r>
              <a:rPr lang="fr-FR" sz="1200" dirty="0">
                <a:latin typeface="Aileron-Regular"/>
              </a:rPr>
              <a:t>AEF, FLE, CLAS,..</a:t>
            </a:r>
          </a:p>
        </p:txBody>
      </p:sp>
      <p:sp>
        <p:nvSpPr>
          <p:cNvPr id="30" name="ZoneTexte 29"/>
          <p:cNvSpPr txBox="1"/>
          <p:nvPr/>
        </p:nvSpPr>
        <p:spPr>
          <a:xfrm>
            <a:off x="3596798" y="2713720"/>
            <a:ext cx="792088" cy="369332"/>
          </a:xfrm>
          <a:prstGeom prst="rect">
            <a:avLst/>
          </a:prstGeom>
          <a:noFill/>
        </p:spPr>
        <p:txBody>
          <a:bodyPr wrap="square" rtlCol="0">
            <a:spAutoFit/>
          </a:bodyPr>
          <a:lstStyle/>
          <a:p>
            <a:r>
              <a:rPr lang="fr-FR" b="1" dirty="0">
                <a:latin typeface="Century Gothic" panose="020B0502020202020204" pitchFamily="34" charset="0"/>
              </a:rPr>
              <a:t>2007</a:t>
            </a:r>
          </a:p>
        </p:txBody>
      </p:sp>
      <p:sp>
        <p:nvSpPr>
          <p:cNvPr id="31" name="ZoneTexte 30"/>
          <p:cNvSpPr txBox="1"/>
          <p:nvPr/>
        </p:nvSpPr>
        <p:spPr>
          <a:xfrm>
            <a:off x="4670892" y="2722684"/>
            <a:ext cx="864096" cy="369332"/>
          </a:xfrm>
          <a:prstGeom prst="rect">
            <a:avLst/>
          </a:prstGeom>
          <a:noFill/>
        </p:spPr>
        <p:txBody>
          <a:bodyPr wrap="square" rtlCol="0">
            <a:spAutoFit/>
          </a:bodyPr>
          <a:lstStyle/>
          <a:p>
            <a:r>
              <a:rPr lang="fr-FR" b="1" dirty="0">
                <a:latin typeface="Century Gothic" panose="020B0502020202020204" pitchFamily="34" charset="0"/>
              </a:rPr>
              <a:t>2008</a:t>
            </a:r>
          </a:p>
        </p:txBody>
      </p:sp>
      <p:sp>
        <p:nvSpPr>
          <p:cNvPr id="32" name="ZoneTexte 31"/>
          <p:cNvSpPr txBox="1"/>
          <p:nvPr/>
        </p:nvSpPr>
        <p:spPr>
          <a:xfrm>
            <a:off x="5903647" y="2722684"/>
            <a:ext cx="743235" cy="369332"/>
          </a:xfrm>
          <a:prstGeom prst="rect">
            <a:avLst/>
          </a:prstGeom>
          <a:noFill/>
        </p:spPr>
        <p:txBody>
          <a:bodyPr wrap="square" rtlCol="0">
            <a:spAutoFit/>
          </a:bodyPr>
          <a:lstStyle/>
          <a:p>
            <a:r>
              <a:rPr lang="fr-FR" b="1" dirty="0">
                <a:latin typeface="Century Gothic" panose="020B0502020202020204" pitchFamily="34" charset="0"/>
              </a:rPr>
              <a:t>2008</a:t>
            </a:r>
          </a:p>
        </p:txBody>
      </p:sp>
      <p:sp>
        <p:nvSpPr>
          <p:cNvPr id="33" name="ZoneTexte 32"/>
          <p:cNvSpPr txBox="1"/>
          <p:nvPr/>
        </p:nvSpPr>
        <p:spPr>
          <a:xfrm>
            <a:off x="6895409" y="2729939"/>
            <a:ext cx="820387" cy="369332"/>
          </a:xfrm>
          <a:prstGeom prst="rect">
            <a:avLst/>
          </a:prstGeom>
          <a:noFill/>
        </p:spPr>
        <p:txBody>
          <a:bodyPr wrap="square" rtlCol="0">
            <a:spAutoFit/>
          </a:bodyPr>
          <a:lstStyle/>
          <a:p>
            <a:r>
              <a:rPr lang="fr-FR" b="1" dirty="0">
                <a:latin typeface="Century Gothic" panose="020B0502020202020204" pitchFamily="34" charset="0"/>
              </a:rPr>
              <a:t>2015</a:t>
            </a:r>
          </a:p>
        </p:txBody>
      </p:sp>
      <p:sp>
        <p:nvSpPr>
          <p:cNvPr id="34" name="Flèche vers le bas 33"/>
          <p:cNvSpPr/>
          <p:nvPr/>
        </p:nvSpPr>
        <p:spPr>
          <a:xfrm>
            <a:off x="6193709" y="3039595"/>
            <a:ext cx="69706" cy="1533642"/>
          </a:xfrm>
          <a:prstGeom prst="downArrow">
            <a:avLst/>
          </a:prstGeom>
          <a:solidFill>
            <a:srgbClr val="4AB5C4"/>
          </a:solidFill>
          <a:ln>
            <a:solidFill>
              <a:srgbClr val="4AB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8378077" y="6356352"/>
            <a:ext cx="370387" cy="360040"/>
          </a:xfrm>
          <a:prstGeom prst="ellipse">
            <a:avLst/>
          </a:prstGeom>
          <a:noFill/>
          <a:ln>
            <a:solidFill>
              <a:srgbClr val="E3880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8079027" y="2729656"/>
            <a:ext cx="820387" cy="369332"/>
          </a:xfrm>
          <a:prstGeom prst="rect">
            <a:avLst/>
          </a:prstGeom>
          <a:noFill/>
        </p:spPr>
        <p:txBody>
          <a:bodyPr wrap="square" rtlCol="0">
            <a:spAutoFit/>
          </a:bodyPr>
          <a:lstStyle/>
          <a:p>
            <a:r>
              <a:rPr lang="fr-FR" b="1" dirty="0">
                <a:latin typeface="Century Gothic" panose="020B0502020202020204" pitchFamily="34" charset="0"/>
              </a:rPr>
              <a:t>2020</a:t>
            </a:r>
          </a:p>
        </p:txBody>
      </p:sp>
      <p:sp>
        <p:nvSpPr>
          <p:cNvPr id="37" name="Flèche vers le bas 36"/>
          <p:cNvSpPr/>
          <p:nvPr/>
        </p:nvSpPr>
        <p:spPr>
          <a:xfrm>
            <a:off x="8378077" y="3064152"/>
            <a:ext cx="45719" cy="757470"/>
          </a:xfrm>
          <a:prstGeom prst="downArrow">
            <a:avLst/>
          </a:prstGeom>
          <a:solidFill>
            <a:srgbClr val="4AB5C4"/>
          </a:solidFill>
          <a:ln>
            <a:solidFill>
              <a:srgbClr val="4AB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7749530" y="3896523"/>
            <a:ext cx="1434245" cy="1569660"/>
          </a:xfrm>
          <a:prstGeom prst="rect">
            <a:avLst/>
          </a:prstGeom>
          <a:noFill/>
        </p:spPr>
        <p:txBody>
          <a:bodyPr wrap="square" rtlCol="0">
            <a:spAutoFit/>
          </a:bodyPr>
          <a:lstStyle/>
          <a:p>
            <a:r>
              <a:rPr lang="fr-FR" sz="1200" dirty="0">
                <a:latin typeface="Aileron-Regular"/>
              </a:rPr>
              <a:t>Le Pied à l’Etrier est retenu pour l’exploitation et la gestion de la recyclerie de la Communauté de Communes Rhône Lez Provence</a:t>
            </a:r>
          </a:p>
        </p:txBody>
      </p:sp>
    </p:spTree>
    <p:extLst>
      <p:ext uri="{BB962C8B-B14F-4D97-AF65-F5344CB8AC3E}">
        <p14:creationId xmlns:p14="http://schemas.microsoft.com/office/powerpoint/2010/main" val="300425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D5EE75-49BC-4C7D-8245-2B2E7E7F49DB}"/>
              </a:ext>
            </a:extLst>
          </p:cNvPr>
          <p:cNvSpPr>
            <a:spLocks noGrp="1"/>
          </p:cNvSpPr>
          <p:nvPr>
            <p:ph type="title"/>
          </p:nvPr>
        </p:nvSpPr>
        <p:spPr>
          <a:xfrm>
            <a:off x="292360" y="159259"/>
            <a:ext cx="8229600" cy="556989"/>
          </a:xfrm>
        </p:spPr>
        <p:txBody>
          <a:bodyPr>
            <a:normAutofit/>
          </a:bodyPr>
          <a:lstStyle/>
          <a:p>
            <a:pPr algn="l"/>
            <a:r>
              <a:rPr lang="fr-FR" sz="2400" dirty="0">
                <a:solidFill>
                  <a:srgbClr val="E3880F"/>
                </a:solidFill>
                <a:latin typeface="Aileron-Regular"/>
                <a:ea typeface="Calibri" panose="020F0502020204030204" pitchFamily="34" charset="0"/>
                <a:cs typeface="Aileron-Regular"/>
              </a:rPr>
              <a:t>Qui sommes nous ?</a:t>
            </a:r>
            <a:endParaRPr lang="fr-FR" sz="2400" dirty="0"/>
          </a:p>
        </p:txBody>
      </p:sp>
      <p:sp>
        <p:nvSpPr>
          <p:cNvPr id="3" name="Espace réservé du contenu 2">
            <a:extLst>
              <a:ext uri="{FF2B5EF4-FFF2-40B4-BE49-F238E27FC236}">
                <a16:creationId xmlns:a16="http://schemas.microsoft.com/office/drawing/2014/main" id="{1D4167FF-787B-4172-8C98-0159AF88C421}"/>
              </a:ext>
            </a:extLst>
          </p:cNvPr>
          <p:cNvSpPr>
            <a:spLocks noGrp="1"/>
          </p:cNvSpPr>
          <p:nvPr>
            <p:ph idx="1"/>
          </p:nvPr>
        </p:nvSpPr>
        <p:spPr>
          <a:xfrm>
            <a:off x="306379" y="980728"/>
            <a:ext cx="8229600" cy="4983160"/>
          </a:xfrm>
        </p:spPr>
        <p:txBody>
          <a:bodyPr>
            <a:normAutofit/>
          </a:bodyPr>
          <a:lstStyle/>
          <a:p>
            <a:pPr marL="0" indent="0">
              <a:buNone/>
            </a:pPr>
            <a:r>
              <a:rPr lang="fr-FR" sz="2400" b="1" dirty="0">
                <a:latin typeface="Century Gothic" panose="020B0502020202020204" pitchFamily="34" charset="0"/>
              </a:rPr>
              <a:t>Le Pied à l’Etrier en quelques chiffres*</a:t>
            </a:r>
          </a:p>
          <a:p>
            <a:pPr marL="0" indent="0">
              <a:buNone/>
            </a:pPr>
            <a:endParaRPr lang="fr-FR" sz="1800" dirty="0">
              <a:latin typeface="Century Gothic" panose="020B0502020202020204" pitchFamily="34" charset="0"/>
            </a:endParaRPr>
          </a:p>
          <a:p>
            <a:pPr marL="0" indent="0">
              <a:buNone/>
            </a:pPr>
            <a:r>
              <a:rPr lang="fr-FR" sz="1800" dirty="0">
                <a:latin typeface="Century Gothic" panose="020B0502020202020204" pitchFamily="34" charset="0"/>
              </a:rPr>
              <a:t>21 salariés permanents</a:t>
            </a:r>
          </a:p>
          <a:p>
            <a:pPr marL="0" indent="0">
              <a:buNone/>
            </a:pPr>
            <a:endParaRPr lang="fr-FR" sz="1800" dirty="0">
              <a:solidFill>
                <a:srgbClr val="92D050"/>
              </a:solidFill>
              <a:latin typeface="Century Gothic" panose="020B0502020202020204" pitchFamily="34" charset="0"/>
            </a:endParaRPr>
          </a:p>
          <a:p>
            <a:pPr marL="0" indent="0">
              <a:buNone/>
            </a:pPr>
            <a:r>
              <a:rPr lang="fr-FR" sz="1800" dirty="0">
                <a:latin typeface="Century Gothic" panose="020B0502020202020204" pitchFamily="34" charset="0"/>
              </a:rPr>
              <a:t>326</a:t>
            </a:r>
            <a:r>
              <a:rPr lang="fr-FR" sz="1800" dirty="0">
                <a:solidFill>
                  <a:srgbClr val="FF0000"/>
                </a:solidFill>
                <a:latin typeface="Century Gothic" panose="020B0502020202020204" pitchFamily="34" charset="0"/>
              </a:rPr>
              <a:t> </a:t>
            </a:r>
            <a:r>
              <a:rPr lang="fr-FR" sz="1800" dirty="0">
                <a:latin typeface="Century Gothic" panose="020B0502020202020204" pitchFamily="34" charset="0"/>
              </a:rPr>
              <a:t>salariés en insertion</a:t>
            </a:r>
          </a:p>
          <a:p>
            <a:pPr marL="0" indent="0">
              <a:buNone/>
            </a:pPr>
            <a:endParaRPr lang="fr-FR" sz="1800" dirty="0">
              <a:latin typeface="Century Gothic" panose="020B0502020202020204" pitchFamily="34" charset="0"/>
            </a:endParaRPr>
          </a:p>
          <a:p>
            <a:pPr marL="0" indent="0">
              <a:buNone/>
            </a:pPr>
            <a:r>
              <a:rPr lang="fr-FR" sz="1800" dirty="0">
                <a:latin typeface="Century Gothic" panose="020B0502020202020204" pitchFamily="34" charset="0"/>
              </a:rPr>
              <a:t>85 stagiaires de nos formations</a:t>
            </a:r>
            <a:endParaRPr lang="fr-FR" sz="1800" dirty="0">
              <a:solidFill>
                <a:srgbClr val="92D050"/>
              </a:solidFill>
              <a:latin typeface="Century Gothic" panose="020B0502020202020204" pitchFamily="34" charset="0"/>
            </a:endParaRPr>
          </a:p>
          <a:p>
            <a:pPr marL="0" indent="0">
              <a:buNone/>
            </a:pPr>
            <a:endParaRPr lang="fr-FR" sz="1800" dirty="0">
              <a:latin typeface="Century Gothic" panose="020B0502020202020204" pitchFamily="34" charset="0"/>
            </a:endParaRPr>
          </a:p>
          <a:p>
            <a:pPr marL="0" indent="0">
              <a:buNone/>
            </a:pPr>
            <a:r>
              <a:rPr lang="fr-FR" sz="1800" dirty="0">
                <a:latin typeface="Century Gothic" panose="020B0502020202020204" pitchFamily="34" charset="0"/>
              </a:rPr>
              <a:t>606 personnes accompagnées </a:t>
            </a:r>
          </a:p>
          <a:p>
            <a:pPr marL="0" indent="0">
              <a:buNone/>
            </a:pPr>
            <a:endParaRPr lang="fr-FR" sz="1800" dirty="0">
              <a:latin typeface="Century Gothic" panose="020B0502020202020204" pitchFamily="34" charset="0"/>
            </a:endParaRPr>
          </a:p>
          <a:p>
            <a:pPr marL="0" indent="0">
              <a:buNone/>
            </a:pPr>
            <a:r>
              <a:rPr lang="fr-FR" sz="1800" dirty="0">
                <a:latin typeface="Century Gothic" panose="020B0502020202020204" pitchFamily="34" charset="0"/>
              </a:rPr>
              <a:t>775 clients particuliers/professionnels</a:t>
            </a:r>
          </a:p>
          <a:p>
            <a:pPr marL="0" indent="0">
              <a:buNone/>
            </a:pPr>
            <a:endParaRPr lang="fr-FR" sz="1800" dirty="0">
              <a:latin typeface="Century Gothic" panose="020B0502020202020204" pitchFamily="34" charset="0"/>
            </a:endParaRPr>
          </a:p>
          <a:p>
            <a:pPr marL="0" indent="0">
              <a:buNone/>
            </a:pPr>
            <a:endParaRPr lang="fr-FR" sz="1200" dirty="0">
              <a:latin typeface="Century Gothic" panose="020B0502020202020204" pitchFamily="34" charset="0"/>
            </a:endParaRPr>
          </a:p>
          <a:p>
            <a:pPr marL="0" indent="0">
              <a:buNone/>
            </a:pPr>
            <a:r>
              <a:rPr lang="fr-FR" sz="1400" dirty="0">
                <a:latin typeface="Century Gothic" panose="020B0502020202020204" pitchFamily="34" charset="0"/>
              </a:rPr>
              <a:t>* Chiffres au Bilan d’activités 2020</a:t>
            </a:r>
          </a:p>
        </p:txBody>
      </p:sp>
      <p:sp>
        <p:nvSpPr>
          <p:cNvPr id="5" name="Espace réservé du numéro de diapositive 4">
            <a:extLst>
              <a:ext uri="{FF2B5EF4-FFF2-40B4-BE49-F238E27FC236}">
                <a16:creationId xmlns:a16="http://schemas.microsoft.com/office/drawing/2014/main" id="{C78E8886-6417-4336-8B60-57D7A98AB0E8}"/>
              </a:ext>
            </a:extLst>
          </p:cNvPr>
          <p:cNvSpPr>
            <a:spLocks noGrp="1"/>
          </p:cNvSpPr>
          <p:nvPr>
            <p:ph type="sldNum" sz="quarter" idx="12"/>
          </p:nvPr>
        </p:nvSpPr>
        <p:spPr/>
        <p:txBody>
          <a:bodyPr/>
          <a:lstStyle/>
          <a:p>
            <a:fld id="{DDAA6504-B99A-43EE-91D0-ED65267B126F}" type="slidenum">
              <a:rPr lang="fr-FR" b="1" smtClean="0">
                <a:solidFill>
                  <a:srgbClr val="4AB5C4"/>
                </a:solidFill>
              </a:rPr>
              <a:pPr/>
              <a:t>8</a:t>
            </a:fld>
            <a:endParaRPr lang="fr-FR" b="1" dirty="0">
              <a:solidFill>
                <a:srgbClr val="4AB5C4"/>
              </a:solidFill>
            </a:endParaRPr>
          </a:p>
        </p:txBody>
      </p:sp>
      <p:cxnSp>
        <p:nvCxnSpPr>
          <p:cNvPr id="6" name="Connecteur droit 5">
            <a:extLst>
              <a:ext uri="{FF2B5EF4-FFF2-40B4-BE49-F238E27FC236}">
                <a16:creationId xmlns:a16="http://schemas.microsoft.com/office/drawing/2014/main" id="{1FBE23DD-A5B6-4F92-A947-8A911E4C205C}"/>
              </a:ext>
            </a:extLst>
          </p:cNvPr>
          <p:cNvCxnSpPr/>
          <p:nvPr/>
        </p:nvCxnSpPr>
        <p:spPr>
          <a:xfrm flipV="1">
            <a:off x="0" y="698663"/>
            <a:ext cx="4283968" cy="17585"/>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8378077" y="6356352"/>
            <a:ext cx="370387" cy="360040"/>
          </a:xfrm>
          <a:prstGeom prst="ellipse">
            <a:avLst/>
          </a:prstGeom>
          <a:noFill/>
          <a:ln>
            <a:solidFill>
              <a:srgbClr val="E3880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795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176" y="39799"/>
            <a:ext cx="8229600" cy="725470"/>
          </a:xfrm>
        </p:spPr>
        <p:txBody>
          <a:bodyPr>
            <a:normAutofit/>
          </a:bodyPr>
          <a:lstStyle/>
          <a:p>
            <a:pPr algn="l"/>
            <a:r>
              <a:rPr lang="fr-FR" sz="2400" dirty="0">
                <a:solidFill>
                  <a:srgbClr val="E3880F"/>
                </a:solidFill>
                <a:latin typeface="Aileron-Regular"/>
                <a:ea typeface="Calibri" panose="020F0502020204030204" pitchFamily="34" charset="0"/>
                <a:cs typeface="Aileron-Regular"/>
              </a:rPr>
              <a:t>Qui sommes nous ?</a:t>
            </a:r>
          </a:p>
        </p:txBody>
      </p:sp>
      <p:sp>
        <p:nvSpPr>
          <p:cNvPr id="4" name="Espace réservé du numéro de diapositive 3"/>
          <p:cNvSpPr>
            <a:spLocks noGrp="1"/>
          </p:cNvSpPr>
          <p:nvPr>
            <p:ph type="sldNum" sz="quarter" idx="12"/>
          </p:nvPr>
        </p:nvSpPr>
        <p:spPr/>
        <p:txBody>
          <a:bodyPr/>
          <a:lstStyle/>
          <a:p>
            <a:fld id="{DDAA6504-B99A-43EE-91D0-ED65267B126F}" type="slidenum">
              <a:rPr lang="fr-FR" b="1" smtClean="0">
                <a:solidFill>
                  <a:srgbClr val="4AB5C4"/>
                </a:solidFill>
              </a:rPr>
              <a:pPr/>
              <a:t>9</a:t>
            </a:fld>
            <a:endParaRPr lang="fr-FR" b="1" dirty="0">
              <a:solidFill>
                <a:srgbClr val="4AB5C4"/>
              </a:solidFill>
            </a:endParaRPr>
          </a:p>
        </p:txBody>
      </p:sp>
      <p:cxnSp>
        <p:nvCxnSpPr>
          <p:cNvPr id="7" name="Connecteur droit 6"/>
          <p:cNvCxnSpPr/>
          <p:nvPr/>
        </p:nvCxnSpPr>
        <p:spPr>
          <a:xfrm flipV="1">
            <a:off x="0" y="692696"/>
            <a:ext cx="4283968" cy="17585"/>
          </a:xfrm>
          <a:prstGeom prst="line">
            <a:avLst/>
          </a:prstGeom>
          <a:ln w="38100">
            <a:solidFill>
              <a:srgbClr val="4AB5C4"/>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292080" y="200451"/>
            <a:ext cx="2952328" cy="523220"/>
          </a:xfrm>
          <a:prstGeom prst="rect">
            <a:avLst/>
          </a:prstGeom>
          <a:noFill/>
        </p:spPr>
        <p:txBody>
          <a:bodyPr wrap="square" rtlCol="0">
            <a:spAutoFit/>
          </a:bodyPr>
          <a:lstStyle/>
          <a:p>
            <a:r>
              <a:rPr lang="fr-FR" sz="2800" dirty="0">
                <a:latin typeface="Century Gothic" panose="020B0502020202020204" pitchFamily="34" charset="0"/>
              </a:rPr>
              <a:t>Nos valeurs</a:t>
            </a:r>
          </a:p>
        </p:txBody>
      </p:sp>
      <p:sp>
        <p:nvSpPr>
          <p:cNvPr id="8" name="ZoneTexte 7"/>
          <p:cNvSpPr txBox="1"/>
          <p:nvPr/>
        </p:nvSpPr>
        <p:spPr>
          <a:xfrm>
            <a:off x="323528" y="2089078"/>
            <a:ext cx="8352928" cy="3970318"/>
          </a:xfrm>
          <a:prstGeom prst="rect">
            <a:avLst/>
          </a:prstGeom>
          <a:noFill/>
        </p:spPr>
        <p:txBody>
          <a:bodyPr wrap="square" rtlCol="0">
            <a:spAutoFit/>
          </a:bodyPr>
          <a:lstStyle/>
          <a:p>
            <a:pPr algn="just"/>
            <a:r>
              <a:rPr lang="fr-FR" dirty="0">
                <a:latin typeface="Century Gothic" panose="020B0502020202020204" pitchFamily="34" charset="0"/>
              </a:rPr>
              <a:t>En mettant l’Homme au cœur de ses préoccupations, le Pied à l’Etrier, avec ses salariés et ses administrateurs porte des valeurs de Solidarité, de Dignité, d’Engagement dans le Respect et la Bienveillance des personnes accompagnées.</a:t>
            </a:r>
          </a:p>
          <a:p>
            <a:pPr algn="just"/>
            <a:endParaRPr lang="fr-FR" dirty="0">
              <a:latin typeface="Century Gothic" panose="020B0502020202020204" pitchFamily="34" charset="0"/>
            </a:endParaRPr>
          </a:p>
          <a:p>
            <a:r>
              <a:rPr lang="fr-FR" dirty="0">
                <a:latin typeface="Century Gothic" panose="020B0502020202020204" pitchFamily="34" charset="0"/>
              </a:rPr>
              <a:t>Le Pied à l’Etrier œuvre afin d’être un lieu où l’Humain gagne en dignité par le travail et par la formation. </a:t>
            </a:r>
          </a:p>
          <a:p>
            <a:endParaRPr lang="fr-FR" dirty="0">
              <a:latin typeface="Century Gothic" panose="020B0502020202020204" pitchFamily="34" charset="0"/>
            </a:endParaRPr>
          </a:p>
          <a:p>
            <a:pPr marL="285750" indent="-285750">
              <a:buFont typeface="Wingdings" panose="05000000000000000000" pitchFamily="2" charset="2"/>
              <a:buChar char="§"/>
            </a:pPr>
            <a:endParaRPr lang="fr-FR" dirty="0">
              <a:latin typeface="Century Gothic" panose="020B0502020202020204" pitchFamily="34" charset="0"/>
            </a:endParaRPr>
          </a:p>
          <a:p>
            <a:endParaRPr lang="fr-FR" dirty="0">
              <a:latin typeface="Century Gothic" panose="020B0502020202020204" pitchFamily="34" charset="0"/>
            </a:endParaRPr>
          </a:p>
          <a:p>
            <a:endParaRPr lang="fr-FR" dirty="0">
              <a:latin typeface="Century Gothic" panose="020B0502020202020204" pitchFamily="34" charset="0"/>
            </a:endParaRPr>
          </a:p>
          <a:p>
            <a:endParaRPr lang="fr-FR" dirty="0">
              <a:latin typeface="Century Gothic" panose="020B0502020202020204" pitchFamily="34" charset="0"/>
            </a:endParaRPr>
          </a:p>
          <a:p>
            <a:endParaRPr lang="fr-FR" dirty="0">
              <a:latin typeface="Century Gothic" panose="020B0502020202020204" pitchFamily="34" charset="0"/>
            </a:endParaRPr>
          </a:p>
          <a:p>
            <a:endParaRPr lang="fr-FR" dirty="0"/>
          </a:p>
        </p:txBody>
      </p:sp>
      <p:sp>
        <p:nvSpPr>
          <p:cNvPr id="9" name="Ellipse 8"/>
          <p:cNvSpPr/>
          <p:nvPr/>
        </p:nvSpPr>
        <p:spPr>
          <a:xfrm>
            <a:off x="8378077" y="6356352"/>
            <a:ext cx="370387" cy="360040"/>
          </a:xfrm>
          <a:prstGeom prst="ellipse">
            <a:avLst/>
          </a:prstGeom>
          <a:noFill/>
          <a:ln>
            <a:solidFill>
              <a:srgbClr val="E3880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6621804"/>
      </p:ext>
    </p:extLst>
  </p:cSld>
  <p:clrMapOvr>
    <a:masterClrMapping/>
  </p:clrMapOvr>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9091</TotalTime>
  <Words>2310</Words>
  <Application>Microsoft Office PowerPoint</Application>
  <PresentationFormat>Affichage à l'écran (4:3)</PresentationFormat>
  <Paragraphs>275</Paragraphs>
  <Slides>19</Slides>
  <Notes>14</Notes>
  <HiddenSlides>2</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Aileron-Regular</vt:lpstr>
      <vt:lpstr>Arial</vt:lpstr>
      <vt:lpstr>Calibri</vt:lpstr>
      <vt:lpstr>Century Gothic</vt:lpstr>
      <vt:lpstr>Garamond</vt:lpstr>
      <vt:lpstr>Wingdings</vt:lpstr>
      <vt:lpstr>Thème Office</vt:lpstr>
      <vt:lpstr>Présentation PowerPoint</vt:lpstr>
      <vt:lpstr> Préambule</vt:lpstr>
      <vt:lpstr>Index</vt:lpstr>
      <vt:lpstr>Qui sommes nous ?</vt:lpstr>
      <vt:lpstr>Qui sommes nous ?</vt:lpstr>
      <vt:lpstr>Qui sommes nous ? </vt:lpstr>
      <vt:lpstr>Qui sommes nous ?</vt:lpstr>
      <vt:lpstr>Qui sommes nous ?</vt:lpstr>
      <vt:lpstr>Qui sommes nous ?</vt:lpstr>
      <vt:lpstr>Qui sommes nous ?</vt:lpstr>
      <vt:lpstr>Qui sommes nous ?</vt:lpstr>
      <vt:lpstr>Qui sommes nous ?</vt:lpstr>
      <vt:lpstr>Qui sommes nous ?</vt:lpstr>
      <vt:lpstr>Qui sommes nous ?</vt:lpstr>
      <vt:lpstr>Qui sommes nous ?</vt:lpstr>
      <vt:lpstr>Vers quoi voulons nous aller ?</vt:lpstr>
      <vt:lpstr>Vers quoi voulons nous aller ?</vt:lpstr>
      <vt:lpstr>Revue de presse </vt:lpstr>
      <vt:lpstr>Vers quoi voulons-nous aller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D’ACTIVITÉS 2012</dc:title>
  <dc:creator>ETRIER_SERVEUR</dc:creator>
  <cp:lastModifiedBy>Floriane Barthelemy</cp:lastModifiedBy>
  <cp:revision>1165</cp:revision>
  <cp:lastPrinted>2021-03-08T09:31:23Z</cp:lastPrinted>
  <dcterms:created xsi:type="dcterms:W3CDTF">2013-05-10T13:01:49Z</dcterms:created>
  <dcterms:modified xsi:type="dcterms:W3CDTF">2021-03-08T09:44:10Z</dcterms:modified>
</cp:coreProperties>
</file>